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84"/>
  </p:notesMasterIdLst>
  <p:handoutMasterIdLst>
    <p:handoutMasterId r:id="rId85"/>
  </p:handoutMasterIdLst>
  <p:sldIdLst>
    <p:sldId id="256" r:id="rId2"/>
    <p:sldId id="424" r:id="rId3"/>
    <p:sldId id="380" r:id="rId4"/>
    <p:sldId id="443" r:id="rId5"/>
    <p:sldId id="330" r:id="rId6"/>
    <p:sldId id="444" r:id="rId7"/>
    <p:sldId id="333" r:id="rId8"/>
    <p:sldId id="331" r:id="rId9"/>
    <p:sldId id="334" r:id="rId10"/>
    <p:sldId id="335" r:id="rId11"/>
    <p:sldId id="445" r:id="rId12"/>
    <p:sldId id="336" r:id="rId13"/>
    <p:sldId id="337" r:id="rId14"/>
    <p:sldId id="390" r:id="rId15"/>
    <p:sldId id="448" r:id="rId16"/>
    <p:sldId id="385" r:id="rId17"/>
    <p:sldId id="391" r:id="rId18"/>
    <p:sldId id="446" r:id="rId19"/>
    <p:sldId id="339" r:id="rId20"/>
    <p:sldId id="395" r:id="rId21"/>
    <p:sldId id="392" r:id="rId22"/>
    <p:sldId id="396" r:id="rId23"/>
    <p:sldId id="397" r:id="rId24"/>
    <p:sldId id="398" r:id="rId25"/>
    <p:sldId id="399" r:id="rId26"/>
    <p:sldId id="400" r:id="rId27"/>
    <p:sldId id="401" r:id="rId28"/>
    <p:sldId id="402" r:id="rId29"/>
    <p:sldId id="403" r:id="rId30"/>
    <p:sldId id="393" r:id="rId31"/>
    <p:sldId id="394" r:id="rId32"/>
    <p:sldId id="353" r:id="rId33"/>
    <p:sldId id="354" r:id="rId34"/>
    <p:sldId id="355" r:id="rId35"/>
    <p:sldId id="356" r:id="rId36"/>
    <p:sldId id="357" r:id="rId37"/>
    <p:sldId id="358" r:id="rId38"/>
    <p:sldId id="359" r:id="rId39"/>
    <p:sldId id="360" r:id="rId40"/>
    <p:sldId id="361" r:id="rId41"/>
    <p:sldId id="362" r:id="rId42"/>
    <p:sldId id="363" r:id="rId43"/>
    <p:sldId id="364" r:id="rId44"/>
    <p:sldId id="365" r:id="rId45"/>
    <p:sldId id="366" r:id="rId46"/>
    <p:sldId id="367" r:id="rId47"/>
    <p:sldId id="368" r:id="rId48"/>
    <p:sldId id="369" r:id="rId49"/>
    <p:sldId id="370" r:id="rId50"/>
    <p:sldId id="371" r:id="rId51"/>
    <p:sldId id="372" r:id="rId52"/>
    <p:sldId id="373" r:id="rId53"/>
    <p:sldId id="406" r:id="rId54"/>
    <p:sldId id="312" r:id="rId55"/>
    <p:sldId id="410" r:id="rId56"/>
    <p:sldId id="405" r:id="rId57"/>
    <p:sldId id="421" r:id="rId58"/>
    <p:sldId id="414" r:id="rId59"/>
    <p:sldId id="417" r:id="rId60"/>
    <p:sldId id="418" r:id="rId61"/>
    <p:sldId id="420" r:id="rId62"/>
    <p:sldId id="422" r:id="rId63"/>
    <p:sldId id="423" r:id="rId64"/>
    <p:sldId id="404" r:id="rId65"/>
    <p:sldId id="436" r:id="rId66"/>
    <p:sldId id="425" r:id="rId67"/>
    <p:sldId id="426" r:id="rId68"/>
    <p:sldId id="431" r:id="rId69"/>
    <p:sldId id="437" r:id="rId70"/>
    <p:sldId id="439" r:id="rId71"/>
    <p:sldId id="447" r:id="rId72"/>
    <p:sldId id="409" r:id="rId73"/>
    <p:sldId id="438" r:id="rId74"/>
    <p:sldId id="440" r:id="rId75"/>
    <p:sldId id="428" r:id="rId76"/>
    <p:sldId id="432" r:id="rId77"/>
    <p:sldId id="441" r:id="rId78"/>
    <p:sldId id="433" r:id="rId79"/>
    <p:sldId id="435" r:id="rId80"/>
    <p:sldId id="429" r:id="rId81"/>
    <p:sldId id="442" r:id="rId82"/>
    <p:sldId id="328" r:id="rId8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5A9"/>
    <a:srgbClr val="FFA78A"/>
    <a:srgbClr val="247737"/>
    <a:srgbClr val="AFDDFD"/>
    <a:srgbClr val="93CBFD"/>
    <a:srgbClr val="00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2.3653391519710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6589302249712935E-17"/>
                  <c:y val="-2.1025236906409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1025236906409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5412640247258985E-3"/>
                  <c:y val="-1.5768927679807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3178604499425869E-17"/>
                  <c:y val="-1.8397082293108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0004976475298814E-7"/>
                  <c:y val="-1.5768927679807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609399115119856E-2"/>
                      <c:h val="3.6873009224615755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Sheet1!$E$6:$E$11</c:f>
              <c:strCache>
                <c:ptCount val="6"/>
                <c:pt idx="0">
                  <c:v>Taiwan</c:v>
                </c:pt>
                <c:pt idx="1">
                  <c:v>Singapore</c:v>
                </c:pt>
                <c:pt idx="2">
                  <c:v>HK</c:v>
                </c:pt>
                <c:pt idx="3">
                  <c:v>China</c:v>
                </c:pt>
                <c:pt idx="4">
                  <c:v>S.Korea</c:v>
                </c:pt>
                <c:pt idx="5">
                  <c:v>Japan</c:v>
                </c:pt>
              </c:strCache>
            </c:strRef>
          </c:cat>
          <c:val>
            <c:numRef>
              <c:f>Sheet1!$F$6:$F$11</c:f>
              <c:numCache>
                <c:formatCode>General</c:formatCode>
                <c:ptCount val="6"/>
                <c:pt idx="0">
                  <c:v>23</c:v>
                </c:pt>
                <c:pt idx="1">
                  <c:v>36</c:v>
                </c:pt>
                <c:pt idx="2">
                  <c:v>38</c:v>
                </c:pt>
                <c:pt idx="3">
                  <c:v>51</c:v>
                </c:pt>
                <c:pt idx="4">
                  <c:v>53</c:v>
                </c:pt>
                <c:pt idx="5">
                  <c:v>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5213072"/>
        <c:axId val="155215872"/>
        <c:axId val="0"/>
      </c:bar3DChart>
      <c:catAx>
        <c:axId val="15521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15872"/>
        <c:crosses val="autoZero"/>
        <c:auto val="1"/>
        <c:lblAlgn val="ctr"/>
        <c:lblOffset val="100"/>
        <c:noMultiLvlLbl val="0"/>
      </c:catAx>
      <c:valAx>
        <c:axId val="1552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1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37001-09EC-4999-8AD4-9561A34A9C0E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EC5E9-AC99-461E-B984-8C3F78317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0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3B470-8C1F-468C-A92F-4898DDA2C904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0A30C-7BEB-462C-BE6A-772E7E292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25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69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ResearcherPages, Publications, Theses, Grants, Patents, Community Service, and soon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Ctrs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chosen partner, CINECA of Italy.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Customization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Creation of other relational tables for these other objects and their attributes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35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13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34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02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8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10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77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We can click to fulltext in Scopus.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With correct DOI, we can bring in on-the-fly, corresponding citation counts from Scopus, </a:t>
            </a:r>
            <a:r>
              <a:rPr lang="en-US" altLang="zh-TW" dirty="0" err="1" smtClean="0"/>
              <a:t>WoS</a:t>
            </a:r>
            <a:r>
              <a:rPr lang="en-US" altLang="zh-TW" dirty="0" smtClean="0"/>
              <a:t>,</a:t>
            </a:r>
            <a:r>
              <a:rPr lang="en-US" altLang="zh-TW" baseline="0" dirty="0" smtClean="0"/>
              <a:t> PubMed Central, etc.</a:t>
            </a:r>
          </a:p>
          <a:p>
            <a:r>
              <a:rPr lang="en-US" altLang="zh-TW" baseline="0" dirty="0" smtClean="0"/>
              <a:t>Link to Grants &amp; patents ?  </a:t>
            </a:r>
          </a:p>
          <a:p>
            <a:endParaRPr lang="es-ES" altLang="zh-TW" baseline="0" dirty="0" smtClean="0"/>
          </a:p>
          <a:p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bring</a:t>
            </a:r>
            <a:r>
              <a:rPr lang="es-ES" altLang="zh-TW" baseline="0" dirty="0" smtClean="0"/>
              <a:t> the </a:t>
            </a:r>
            <a:r>
              <a:rPr lang="es-ES" altLang="zh-TW" baseline="0" dirty="0" err="1" smtClean="0"/>
              <a:t>Impact</a:t>
            </a:r>
            <a:r>
              <a:rPr lang="es-ES" altLang="zh-TW" baseline="0" dirty="0" smtClean="0"/>
              <a:t> Factor from TR JCR</a:t>
            </a:r>
          </a:p>
          <a:p>
            <a:r>
              <a:rPr lang="en-US" altLang="zh-TW" baseline="0" dirty="0" smtClean="0"/>
              <a:t>Journal level metrics: 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177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F97ED-84C0-4B8D-A4AC-BBF9320FAD70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456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the right, name card, research</a:t>
            </a:r>
            <a:r>
              <a:rPr lang="en-US" baseline="0" dirty="0" smtClean="0"/>
              <a:t> interests</a:t>
            </a:r>
          </a:p>
          <a:p>
            <a:r>
              <a:rPr lang="en-US" baseline="0" dirty="0" smtClean="0"/>
              <a:t>On the left, publications including thesis, achievements, grants, </a:t>
            </a:r>
            <a:r>
              <a:rPr lang="en-US" baseline="0" dirty="0" err="1" smtClean="0"/>
              <a:t>bibliometrics</a:t>
            </a:r>
            <a:endParaRPr lang="en-US" baseline="0" dirty="0" smtClean="0"/>
          </a:p>
          <a:p>
            <a:r>
              <a:rPr lang="en-US" baseline="0" dirty="0" smtClean="0"/>
              <a:t>Academic can login to edit, mostly hide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5839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smtClean="0"/>
              <a:t>Pub data is </a:t>
            </a:r>
            <a:r>
              <a:rPr lang="es-ES" altLang="zh-TW" dirty="0" err="1" smtClean="0"/>
              <a:t>not</a:t>
            </a:r>
            <a:r>
              <a:rPr lang="es-ES" altLang="zh-TW" dirty="0" smtClean="0"/>
              <a:t> so </a:t>
            </a:r>
            <a:r>
              <a:rPr lang="es-ES" altLang="zh-TW" dirty="0" err="1" smtClean="0"/>
              <a:t>important</a:t>
            </a:r>
            <a:r>
              <a:rPr lang="es-ES" altLang="zh-TW" dirty="0" smtClean="0"/>
              <a:t> to </a:t>
            </a:r>
            <a:r>
              <a:rPr lang="es-ES" altLang="zh-TW" dirty="0" err="1" smtClean="0"/>
              <a:t>architects</a:t>
            </a:r>
            <a:r>
              <a:rPr lang="es-ES" altLang="zh-TW" dirty="0" smtClean="0"/>
              <a:t>.</a:t>
            </a:r>
          </a:p>
          <a:p>
            <a:r>
              <a:rPr lang="es-ES" altLang="zh-TW" dirty="0" smtClean="0"/>
              <a:t>More </a:t>
            </a:r>
            <a:r>
              <a:rPr lang="es-ES" altLang="zh-TW" dirty="0" err="1" smtClean="0"/>
              <a:t>important</a:t>
            </a:r>
            <a:r>
              <a:rPr lang="es-ES" altLang="zh-TW" dirty="0" smtClean="0"/>
              <a:t> are the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awards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they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have</a:t>
            </a:r>
            <a:r>
              <a:rPr lang="es-ES" altLang="zh-TW" baseline="0" dirty="0" smtClean="0"/>
              <a:t> won.</a:t>
            </a:r>
          </a:p>
          <a:p>
            <a:endParaRPr lang="es-ES" altLang="zh-TW" baseline="0" dirty="0" smtClean="0"/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9F1BBC-BE2A-4313-82F4-8D8A864BF29E}" type="slidenum">
              <a:rPr lang="zh-TW" altLang="en-US" smtClean="0"/>
              <a:pPr>
                <a:defRPr/>
              </a:pPr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676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This</a:t>
            </a:r>
            <a:r>
              <a:rPr lang="es-ES" altLang="zh-TW" dirty="0" smtClean="0"/>
              <a:t> page has links to the fulltext of </a:t>
            </a:r>
            <a:r>
              <a:rPr lang="es-ES" altLang="zh-TW" dirty="0" err="1" smtClean="0"/>
              <a:t>theses</a:t>
            </a:r>
            <a:r>
              <a:rPr lang="es-ES" altLang="zh-TW" dirty="0" smtClean="0"/>
              <a:t>, for </a:t>
            </a:r>
            <a:r>
              <a:rPr lang="es-ES" altLang="zh-TW" dirty="0" err="1" smtClean="0"/>
              <a:t>those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students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she</a:t>
            </a:r>
            <a:r>
              <a:rPr lang="es-ES" altLang="zh-TW" dirty="0" smtClean="0"/>
              <a:t> supervises.</a:t>
            </a:r>
          </a:p>
          <a:p>
            <a:endParaRPr lang="es-E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5870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This</a:t>
            </a:r>
            <a:r>
              <a:rPr lang="es-ES" altLang="zh-TW" dirty="0" smtClean="0"/>
              <a:t> page shows bibliometrics from </a:t>
            </a:r>
            <a:r>
              <a:rPr lang="es-ES" altLang="zh-TW" dirty="0" err="1" smtClean="0"/>
              <a:t>external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sources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which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we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harvest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weekly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Dashboard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on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impact</a:t>
            </a:r>
            <a:endParaRPr lang="es-ES" altLang="zh-TW" baseline="0" dirty="0" smtClean="0"/>
          </a:p>
          <a:p>
            <a:r>
              <a:rPr lang="es-ES" altLang="zh-TW" baseline="0" dirty="0" err="1" smtClean="0"/>
              <a:t>Author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level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metrics</a:t>
            </a:r>
            <a:endParaRPr lang="es-ES" altLang="zh-TW" baseline="0" dirty="0" smtClean="0"/>
          </a:p>
          <a:p>
            <a:endParaRPr lang="es-ES" altLang="zh-TW" baseline="0" dirty="0" smtClean="0"/>
          </a:p>
          <a:p>
            <a:endParaRPr lang="es-ES" altLang="zh-TW" baseline="0" dirty="0" smtClean="0"/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3775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86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9F1BBC-BE2A-4313-82F4-8D8A864BF29E}" type="slidenum">
              <a:rPr lang="zh-TW" altLang="en-US" smtClean="0"/>
              <a:pPr>
                <a:defRPr/>
              </a:pPr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772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This</a:t>
            </a:r>
            <a:r>
              <a:rPr lang="es-ES" altLang="zh-TW" dirty="0" smtClean="0"/>
              <a:t> page shows </a:t>
            </a:r>
            <a:r>
              <a:rPr lang="es-ES" altLang="zh-TW" dirty="0" err="1" smtClean="0"/>
              <a:t>our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internal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metrics</a:t>
            </a:r>
            <a:r>
              <a:rPr lang="es-ES" altLang="zh-TW" dirty="0" smtClean="0"/>
              <a:t>: view </a:t>
            </a:r>
            <a:r>
              <a:rPr lang="es-ES" altLang="zh-TW" dirty="0" err="1" smtClean="0"/>
              <a:t>counts</a:t>
            </a:r>
            <a:r>
              <a:rPr lang="es-ES" altLang="zh-TW" dirty="0" smtClean="0"/>
              <a:t>, </a:t>
            </a:r>
            <a:r>
              <a:rPr lang="es-ES" altLang="zh-TW" dirty="0" err="1" smtClean="0"/>
              <a:t>download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counts</a:t>
            </a:r>
            <a:r>
              <a:rPr lang="es-ES" altLang="zh-TW" dirty="0" smtClean="0"/>
              <a:t>, </a:t>
            </a:r>
            <a:r>
              <a:rPr lang="es-ES" altLang="zh-TW" dirty="0" err="1" smtClean="0"/>
              <a:t>by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item</a:t>
            </a:r>
            <a:r>
              <a:rPr lang="es-ES" altLang="zh-TW" dirty="0" smtClean="0"/>
              <a:t>, and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cumulated</a:t>
            </a:r>
            <a:r>
              <a:rPr lang="es-ES" altLang="zh-TW" baseline="0" dirty="0" smtClean="0"/>
              <a:t> to the individual </a:t>
            </a:r>
            <a:r>
              <a:rPr lang="es-ES" altLang="zh-TW" baseline="0" dirty="0" err="1" smtClean="0"/>
              <a:t>author</a:t>
            </a:r>
            <a:r>
              <a:rPr lang="es-ES" altLang="zh-TW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3257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Statistics</a:t>
            </a:r>
            <a:r>
              <a:rPr lang="es-ES" altLang="zh-TW" dirty="0" smtClean="0"/>
              <a:t>,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monthly</a:t>
            </a:r>
            <a:r>
              <a:rPr lang="es-ES" altLang="zh-TW" baseline="0" dirty="0" smtClean="0"/>
              <a:t> and </a:t>
            </a:r>
            <a:r>
              <a:rPr lang="es-ES" altLang="zh-TW" baseline="0" dirty="0" err="1" smtClean="0"/>
              <a:t>annual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537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8580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Over 20k fulltext theses.</a:t>
            </a:r>
            <a:endParaRPr lang="en-US" altLang="zh-TW" baseline="0" dirty="0" smtClean="0"/>
          </a:p>
          <a:p>
            <a:endParaRPr lang="es-ES" altLang="zh-TW" baseline="0" dirty="0" smtClean="0"/>
          </a:p>
          <a:p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show </a:t>
            </a:r>
            <a:r>
              <a:rPr lang="es-ES" altLang="zh-TW" baseline="0" dirty="0" err="1" smtClean="0"/>
              <a:t>advisors</a:t>
            </a:r>
            <a:r>
              <a:rPr lang="es-ES" altLang="zh-TW" baseline="0" dirty="0" smtClean="0"/>
              <a:t> for </a:t>
            </a:r>
            <a:r>
              <a:rPr lang="es-ES" altLang="zh-TW" baseline="0" dirty="0" err="1" smtClean="0"/>
              <a:t>each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thesis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have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also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begun</a:t>
            </a:r>
            <a:r>
              <a:rPr lang="es-ES" altLang="zh-TW" baseline="0" dirty="0" smtClean="0"/>
              <a:t> to </a:t>
            </a:r>
            <a:r>
              <a:rPr lang="es-ES" altLang="zh-TW" baseline="0" dirty="0" err="1" smtClean="0"/>
              <a:t>register</a:t>
            </a:r>
            <a:r>
              <a:rPr lang="es-ES" altLang="zh-TW" baseline="0" dirty="0" smtClean="0"/>
              <a:t> DOI </a:t>
            </a:r>
            <a:r>
              <a:rPr lang="es-ES" altLang="zh-TW" baseline="0" dirty="0" err="1" smtClean="0"/>
              <a:t>with</a:t>
            </a:r>
            <a:r>
              <a:rPr lang="es-ES" altLang="zh-TW" baseline="0" dirty="0" smtClean="0"/>
              <a:t> CrossRef for </a:t>
            </a:r>
            <a:r>
              <a:rPr lang="es-ES" altLang="zh-TW" baseline="0" dirty="0" err="1" smtClean="0"/>
              <a:t>each</a:t>
            </a:r>
            <a:r>
              <a:rPr lang="es-ES" altLang="zh-TW" baseline="0" dirty="0" smtClean="0"/>
              <a:t> of </a:t>
            </a:r>
            <a:r>
              <a:rPr lang="es-ES" altLang="zh-TW" baseline="0" dirty="0" err="1" smtClean="0"/>
              <a:t>our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theses</a:t>
            </a:r>
            <a:r>
              <a:rPr lang="es-ES" altLang="zh-TW" baseline="0" dirty="0" smtClean="0"/>
              <a:t>, to </a:t>
            </a:r>
            <a:r>
              <a:rPr lang="es-ES" altLang="zh-TW" baseline="0" dirty="0" err="1" smtClean="0"/>
              <a:t>make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them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highly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discoverable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expect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that</a:t>
            </a:r>
            <a:r>
              <a:rPr lang="es-ES" altLang="zh-TW" baseline="0" dirty="0" smtClean="0"/>
              <a:t> DOI </a:t>
            </a:r>
            <a:r>
              <a:rPr lang="es-ES" altLang="zh-TW" baseline="0" dirty="0" err="1" smtClean="0"/>
              <a:t>will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enable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us</a:t>
            </a:r>
            <a:r>
              <a:rPr lang="es-ES" altLang="zh-TW" baseline="0" dirty="0" smtClean="0"/>
              <a:t> to show more </a:t>
            </a:r>
            <a:r>
              <a:rPr lang="es-ES" altLang="zh-TW" baseline="0" dirty="0" err="1" smtClean="0"/>
              <a:t>usage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statistics</a:t>
            </a:r>
            <a:r>
              <a:rPr lang="es-ES" altLang="zh-TW" baseline="0" dirty="0" smtClean="0"/>
              <a:t>.</a:t>
            </a:r>
          </a:p>
          <a:p>
            <a:endParaRPr lang="es-ES" altLang="zh-TW" baseline="0" dirty="0" smtClean="0"/>
          </a:p>
          <a:p>
            <a:r>
              <a:rPr lang="es-ES" altLang="zh-TW" baseline="0" dirty="0" smtClean="0"/>
              <a:t> 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9F1BBC-BE2A-4313-82F4-8D8A864BF29E}" type="slidenum">
              <a:rPr lang="zh-TW" altLang="en-US" smtClean="0"/>
              <a:pPr>
                <a:defRPr/>
              </a:pPr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6277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3480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We</a:t>
            </a:r>
            <a:r>
              <a:rPr lang="es-ES" altLang="zh-TW" dirty="0" smtClean="0"/>
              <a:t> can show and</a:t>
            </a:r>
            <a:r>
              <a:rPr lang="es-ES" altLang="zh-TW" baseline="0" dirty="0" smtClean="0"/>
              <a:t> link to PI and </a:t>
            </a:r>
            <a:r>
              <a:rPr lang="es-ES" altLang="zh-TW" baseline="0" dirty="0" err="1" smtClean="0"/>
              <a:t>CoI</a:t>
            </a:r>
            <a:r>
              <a:rPr lang="es-ES" altLang="zh-TW" baseline="0" dirty="0" smtClean="0"/>
              <a:t> for </a:t>
            </a:r>
            <a:r>
              <a:rPr lang="es-ES" altLang="zh-TW" baseline="0" dirty="0" err="1" smtClean="0"/>
              <a:t>each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grant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Grants</a:t>
            </a:r>
            <a:r>
              <a:rPr lang="es-ES" altLang="zh-TW" baseline="0" dirty="0" smtClean="0"/>
              <a:t> can show and link to </a:t>
            </a:r>
            <a:r>
              <a:rPr lang="es-ES" altLang="zh-TW" baseline="0" dirty="0" err="1" smtClean="0"/>
              <a:t>publications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that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resulted</a:t>
            </a:r>
            <a:r>
              <a:rPr lang="es-ES" altLang="zh-TW" baseline="0" dirty="0" smtClean="0"/>
              <a:t> from the </a:t>
            </a:r>
            <a:r>
              <a:rPr lang="es-ES" altLang="zh-TW" baseline="0" dirty="0" err="1" smtClean="0"/>
              <a:t>research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could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also</a:t>
            </a:r>
            <a:r>
              <a:rPr lang="es-ES" altLang="zh-TW" baseline="0" dirty="0" smtClean="0"/>
              <a:t> show links to </a:t>
            </a:r>
            <a:r>
              <a:rPr lang="es-ES" altLang="zh-TW" baseline="0" dirty="0" err="1" smtClean="0"/>
              <a:t>patents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that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resulted</a:t>
            </a:r>
            <a:r>
              <a:rPr lang="es-ES" altLang="zh-TW" baseline="0" dirty="0" smtClean="0"/>
              <a:t> from the </a:t>
            </a:r>
            <a:r>
              <a:rPr lang="es-ES" altLang="zh-TW" baseline="0" dirty="0" err="1" smtClean="0"/>
              <a:t>research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Where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possible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we</a:t>
            </a:r>
            <a:r>
              <a:rPr lang="es-ES" altLang="zh-TW" baseline="0" dirty="0" smtClean="0"/>
              <a:t> show </a:t>
            </a:r>
            <a:r>
              <a:rPr lang="es-ES" altLang="zh-TW" baseline="0" dirty="0" err="1" smtClean="0"/>
              <a:t>additional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information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about</a:t>
            </a:r>
            <a:r>
              <a:rPr lang="es-ES" altLang="zh-TW" baseline="0" dirty="0" smtClean="0"/>
              <a:t> the </a:t>
            </a:r>
            <a:r>
              <a:rPr lang="es-ES" altLang="zh-TW" baseline="0" dirty="0" err="1" smtClean="0"/>
              <a:t>grant</a:t>
            </a:r>
            <a:r>
              <a:rPr lang="es-ES" altLang="zh-TW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8337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78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109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9F1BBC-BE2A-4313-82F4-8D8A864BF29E}" type="slidenum">
              <a:rPr lang="zh-TW" altLang="en-US" smtClean="0"/>
              <a:pPr>
                <a:defRPr/>
              </a:pPr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6596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One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completed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granted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</a:t>
            </a:r>
            <a:r>
              <a:rPr lang="es-ES" altLang="zh-TW" baseline="0" dirty="0" smtClean="0"/>
              <a:t> has 3 dates and </a:t>
            </a:r>
            <a:r>
              <a:rPr lang="es-ES" altLang="zh-TW" baseline="0" dirty="0" err="1" smtClean="0"/>
              <a:t>numbers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each</a:t>
            </a:r>
            <a:r>
              <a:rPr lang="es-ES" altLang="zh-TW" baseline="0" dirty="0" smtClean="0"/>
              <a:t> for </a:t>
            </a:r>
            <a:r>
              <a:rPr lang="es-ES" altLang="zh-TW" baseline="0" dirty="0" err="1" smtClean="0"/>
              <a:t>Application</a:t>
            </a:r>
            <a:r>
              <a:rPr lang="es-ES" altLang="zh-TW" baseline="0" dirty="0" smtClean="0"/>
              <a:t>, </a:t>
            </a:r>
            <a:r>
              <a:rPr lang="es-ES" altLang="zh-TW" baseline="0" dirty="0" err="1" smtClean="0"/>
              <a:t>Publication</a:t>
            </a:r>
            <a:r>
              <a:rPr lang="es-ES" altLang="zh-TW" baseline="0" dirty="0" smtClean="0"/>
              <a:t>, and </a:t>
            </a:r>
            <a:r>
              <a:rPr lang="es-ES" altLang="zh-TW" baseline="0" dirty="0" err="1" smtClean="0"/>
              <a:t>when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Granted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err="1" smtClean="0"/>
              <a:t>They</a:t>
            </a:r>
            <a:r>
              <a:rPr lang="es-ES" altLang="zh-TW" baseline="0" dirty="0" smtClean="0"/>
              <a:t> can </a:t>
            </a:r>
            <a:r>
              <a:rPr lang="es-ES" altLang="zh-TW" baseline="0" dirty="0" err="1" smtClean="0"/>
              <a:t>also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have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corresponding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patents</a:t>
            </a:r>
            <a:r>
              <a:rPr lang="es-ES" altLang="zh-TW" baseline="0" dirty="0" smtClean="0"/>
              <a:t> in </a:t>
            </a:r>
            <a:r>
              <a:rPr lang="es-ES" altLang="zh-TW" baseline="0" dirty="0" err="1" smtClean="0"/>
              <a:t>other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jurisdictions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countries</a:t>
            </a:r>
            <a:r>
              <a:rPr lang="es-ES" altLang="zh-TW" baseline="0" dirty="0" smtClean="0"/>
              <a:t>.  </a:t>
            </a:r>
            <a:r>
              <a:rPr lang="es-ES" altLang="zh-TW" baseline="0" dirty="0" err="1" smtClean="0"/>
              <a:t>Together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they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form</a:t>
            </a:r>
            <a:r>
              <a:rPr lang="es-ES" altLang="zh-TW" baseline="0" dirty="0" smtClean="0"/>
              <a:t> a ¨</a:t>
            </a:r>
            <a:r>
              <a:rPr lang="es-ES" altLang="zh-TW" baseline="0" dirty="0" err="1" smtClean="0"/>
              <a:t>patent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family</a:t>
            </a:r>
            <a:r>
              <a:rPr lang="es-ES" altLang="zh-TW" baseline="0" dirty="0" smtClean="0"/>
              <a:t>¨.</a:t>
            </a:r>
          </a:p>
          <a:p>
            <a:endParaRPr lang="es-ES" altLang="zh-TW" baseline="0" dirty="0" smtClean="0"/>
          </a:p>
          <a:p>
            <a:r>
              <a:rPr lang="es-ES" altLang="zh-TW" baseline="0" dirty="0" err="1" smtClean="0"/>
              <a:t>This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</a:t>
            </a:r>
            <a:r>
              <a:rPr lang="es-ES" altLang="zh-TW" baseline="0" dirty="0" smtClean="0"/>
              <a:t> record </a:t>
            </a:r>
            <a:r>
              <a:rPr lang="es-ES" altLang="zh-TW" baseline="0" dirty="0" err="1" smtClean="0"/>
              <a:t>may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also</a:t>
            </a:r>
            <a:r>
              <a:rPr lang="es-ES" altLang="zh-TW" baseline="0" dirty="0" smtClean="0"/>
              <a:t> show </a:t>
            </a:r>
            <a:r>
              <a:rPr lang="es-ES" altLang="zh-TW" baseline="0" dirty="0" err="1" smtClean="0"/>
              <a:t>other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patents</a:t>
            </a:r>
            <a:r>
              <a:rPr lang="es-ES" altLang="zh-TW" baseline="0" dirty="0" smtClean="0"/>
              <a:t> it cites, and </a:t>
            </a:r>
            <a:r>
              <a:rPr lang="es-ES" altLang="zh-TW" baseline="0" dirty="0" err="1" smtClean="0"/>
              <a:t>those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which</a:t>
            </a:r>
            <a:r>
              <a:rPr lang="es-ES" altLang="zh-TW" baseline="0" dirty="0" smtClean="0"/>
              <a:t> cite </a:t>
            </a:r>
            <a:r>
              <a:rPr lang="es-ES" altLang="zh-TW" baseline="0" dirty="0" err="1" smtClean="0"/>
              <a:t>this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</a:t>
            </a:r>
            <a:r>
              <a:rPr lang="es-ES" altLang="zh-TW" baseline="0" dirty="0" smtClean="0"/>
              <a:t>.</a:t>
            </a:r>
          </a:p>
          <a:p>
            <a:endParaRPr lang="es-ES" altLang="zh-TW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9F1BBC-BE2A-4313-82F4-8D8A864BF29E}" type="slidenum">
              <a:rPr lang="zh-TW" altLang="en-US" smtClean="0"/>
              <a:pPr>
                <a:defRPr/>
              </a:pPr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895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This</a:t>
            </a:r>
            <a:r>
              <a:rPr lang="es-ES" altLang="zh-TW" dirty="0" smtClean="0"/>
              <a:t> </a:t>
            </a:r>
            <a:r>
              <a:rPr lang="es-ES" altLang="zh-TW" dirty="0" err="1" smtClean="0"/>
              <a:t>patent</a:t>
            </a:r>
            <a:r>
              <a:rPr lang="es-ES" altLang="zh-TW" baseline="0" dirty="0" smtClean="0"/>
              <a:t> record shows a link to a </a:t>
            </a:r>
            <a:r>
              <a:rPr lang="es-ES" altLang="zh-TW" baseline="0" dirty="0" err="1" smtClean="0"/>
              <a:t>publication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written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by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one</a:t>
            </a:r>
            <a:r>
              <a:rPr lang="es-ES" altLang="zh-TW" baseline="0" dirty="0" smtClean="0"/>
              <a:t> of the </a:t>
            </a:r>
            <a:r>
              <a:rPr lang="es-ES" altLang="zh-TW" baseline="0" dirty="0" err="1" smtClean="0"/>
              <a:t>inventors</a:t>
            </a:r>
            <a:r>
              <a:rPr lang="es-ES" altLang="zh-TW" baseline="0" dirty="0" smtClean="0"/>
              <a:t>, </a:t>
            </a:r>
            <a:r>
              <a:rPr lang="es-ES" altLang="zh-TW" baseline="0" dirty="0" err="1" smtClean="0"/>
              <a:t>about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this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patent</a:t>
            </a:r>
            <a:r>
              <a:rPr lang="es-ES" altLang="zh-TW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2548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4849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zh-TW" dirty="0" err="1" smtClean="0"/>
              <a:t>We</a:t>
            </a:r>
            <a:r>
              <a:rPr lang="es-ES" altLang="zh-TW" baseline="0" dirty="0" smtClean="0"/>
              <a:t> are </a:t>
            </a:r>
            <a:r>
              <a:rPr lang="es-ES" altLang="zh-TW" baseline="0" dirty="0" err="1" smtClean="0"/>
              <a:t>building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visualizations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showing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how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one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author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or</a:t>
            </a:r>
            <a:r>
              <a:rPr lang="es-ES" altLang="zh-TW" baseline="0" dirty="0" smtClean="0"/>
              <a:t> PI is </a:t>
            </a:r>
            <a:r>
              <a:rPr lang="es-ES" altLang="zh-TW" baseline="0" dirty="0" err="1" smtClean="0"/>
              <a:t>connected</a:t>
            </a:r>
            <a:r>
              <a:rPr lang="es-ES" altLang="zh-TW" baseline="0" dirty="0" smtClean="0"/>
              <a:t> to </a:t>
            </a:r>
            <a:r>
              <a:rPr lang="es-ES" altLang="zh-TW" baseline="0" dirty="0" err="1" smtClean="0"/>
              <a:t>other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authors</a:t>
            </a:r>
            <a:r>
              <a:rPr lang="es-ES" altLang="zh-TW" baseline="0" dirty="0" smtClean="0"/>
              <a:t>.</a:t>
            </a:r>
          </a:p>
          <a:p>
            <a:r>
              <a:rPr lang="es-ES" altLang="zh-TW" baseline="0" dirty="0" smtClean="0"/>
              <a:t>The </a:t>
            </a:r>
            <a:r>
              <a:rPr lang="es-ES" altLang="zh-TW" baseline="0" dirty="0" err="1" smtClean="0"/>
              <a:t>visualizations</a:t>
            </a:r>
            <a:r>
              <a:rPr lang="es-ES" altLang="zh-TW" baseline="0" dirty="0" smtClean="0"/>
              <a:t> can show </a:t>
            </a:r>
            <a:r>
              <a:rPr lang="es-ES" altLang="zh-TW" baseline="0" dirty="0" err="1" smtClean="0"/>
              <a:t>degrees</a:t>
            </a:r>
            <a:r>
              <a:rPr lang="es-ES" altLang="zh-TW" baseline="0" dirty="0" smtClean="0"/>
              <a:t> of </a:t>
            </a:r>
            <a:r>
              <a:rPr lang="es-ES" altLang="zh-TW" baseline="0" dirty="0" err="1" smtClean="0"/>
              <a:t>separation</a:t>
            </a:r>
            <a:r>
              <a:rPr lang="es-ES" altLang="zh-TW" baseline="0" dirty="0" smtClean="0"/>
              <a:t>: </a:t>
            </a:r>
            <a:r>
              <a:rPr lang="es-ES" altLang="zh-TW" baseline="0" dirty="0" err="1" smtClean="0"/>
              <a:t>showing</a:t>
            </a:r>
            <a:r>
              <a:rPr lang="es-ES" altLang="zh-TW" baseline="0" dirty="0" smtClean="0"/>
              <a:t> </a:t>
            </a:r>
            <a:r>
              <a:rPr lang="es-ES" altLang="zh-TW" baseline="0" dirty="0" err="1" smtClean="0"/>
              <a:t>co’authors</a:t>
            </a:r>
            <a:r>
              <a:rPr lang="es-ES" altLang="zh-TW" baseline="0" dirty="0" smtClean="0"/>
              <a:t> of </a:t>
            </a:r>
            <a:r>
              <a:rPr lang="es-ES" altLang="zh-TW" baseline="0" dirty="0" err="1" smtClean="0"/>
              <a:t>coáuthors</a:t>
            </a:r>
            <a:r>
              <a:rPr lang="es-ES" altLang="zh-TW" baseline="0" dirty="0" smtClean="0"/>
              <a:t> of the </a:t>
            </a:r>
            <a:r>
              <a:rPr lang="es-ES" altLang="zh-TW" baseline="0" dirty="0" err="1" smtClean="0"/>
              <a:t>author</a:t>
            </a:r>
            <a:r>
              <a:rPr lang="es-ES" altLang="zh-TW" baseline="0" dirty="0" smtClean="0"/>
              <a:t>..</a:t>
            </a:r>
          </a:p>
          <a:p>
            <a:r>
              <a:rPr lang="es-ES" altLang="zh-TW" baseline="0" dirty="0" smtClean="0"/>
              <a:t> 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435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click</a:t>
            </a:r>
            <a:r>
              <a:rPr lang="es-ES" baseline="0" dirty="0" smtClean="0"/>
              <a:t> on a </a:t>
            </a:r>
            <a:r>
              <a:rPr lang="es-ES" baseline="0" dirty="0" err="1" smtClean="0"/>
              <a:t>name</a:t>
            </a:r>
            <a:r>
              <a:rPr lang="es-ES" baseline="0" dirty="0" smtClean="0"/>
              <a:t> in the chart, it </a:t>
            </a:r>
            <a:r>
              <a:rPr lang="es-ES" baseline="0" dirty="0" err="1" smtClean="0"/>
              <a:t>goes</a:t>
            </a:r>
            <a:r>
              <a:rPr lang="es-ES" baseline="0" dirty="0" smtClean="0"/>
              <a:t> to the </a:t>
            </a:r>
            <a:r>
              <a:rPr lang="es-ES" baseline="0" dirty="0" err="1" smtClean="0"/>
              <a:t>Cognate</a:t>
            </a:r>
            <a:r>
              <a:rPr lang="es-ES" baseline="0" dirty="0" smtClean="0"/>
              <a:t> Box, and shows </a:t>
            </a:r>
            <a:r>
              <a:rPr lang="es-ES" baseline="0" dirty="0" err="1" smtClean="0"/>
              <a:t>which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facets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shared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between</a:t>
            </a:r>
            <a:r>
              <a:rPr lang="es-ES" baseline="0" dirty="0" smtClean="0"/>
              <a:t> the </a:t>
            </a:r>
            <a:r>
              <a:rPr lang="es-ES" baseline="0" dirty="0" err="1" smtClean="0"/>
              <a:t>two</a:t>
            </a:r>
            <a:r>
              <a:rPr lang="es-ES" baseline="0" dirty="0" smtClean="0"/>
              <a:t>.</a:t>
            </a:r>
          </a:p>
          <a:p>
            <a:r>
              <a:rPr lang="es-ES" baseline="0" dirty="0" err="1" smtClean="0"/>
              <a:t>Clicking</a:t>
            </a:r>
            <a:r>
              <a:rPr lang="es-ES" baseline="0" dirty="0" smtClean="0"/>
              <a:t> on a </a:t>
            </a:r>
            <a:r>
              <a:rPr lang="es-ES" baseline="0" dirty="0" err="1" smtClean="0"/>
              <a:t>facet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then</a:t>
            </a:r>
            <a:r>
              <a:rPr lang="es-ES" baseline="0" dirty="0" smtClean="0"/>
              <a:t> show the actual </a:t>
            </a:r>
            <a:r>
              <a:rPr lang="es-ES" baseline="0" dirty="0" err="1" smtClean="0"/>
              <a:t>publication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grant</a:t>
            </a:r>
            <a:r>
              <a:rPr lang="es-ES" baseline="0" dirty="0" smtClean="0"/>
              <a:t>, etc.</a:t>
            </a:r>
          </a:p>
          <a:p>
            <a:endParaRPr lang="es-E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C3D59-3CDF-4AA8-A5AD-0EDF452AFDA8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41123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03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A8BAC-EB93-4319-8AA8-A7805F94AEFF}" type="slidenum">
              <a:rPr lang="en-AU" smtClean="0"/>
              <a:t>54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9917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for researchers: easy access to relevant information and associated software, processor power, storage systems and - where necessary - detectors to collect more data to overcome incomplete or inconsistent information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for research managers and administrators: easy measurement and analysis of research activity and easy access to comparative information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for research councils: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optimisation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funding process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for entrepreneurs and technology transfer organizations: easy retrieval of novel ideas and technology in a knowledge-assisted environment and easy identification of competitors and previously done similar research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for the media and public: easy access to information, software and computer power to allow easily-assimilated presentation of research results in appropriate contexts.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02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1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447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A9186-2D37-401C-AD2F-685E5D274A2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09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0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624110"/>
            <a:ext cx="721995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2133600"/>
            <a:ext cx="72199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3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6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9972" y="624110"/>
            <a:ext cx="721995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9972" y="2136706"/>
            <a:ext cx="3609975" cy="3767397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412615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8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8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7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7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0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7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0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4703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95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5842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19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35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61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- inse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Connecteur droit 60"/>
          <p:cNvCxnSpPr/>
          <p:nvPr userDrawn="1"/>
        </p:nvCxnSpPr>
        <p:spPr>
          <a:xfrm flipV="1">
            <a:off x="323528" y="1556937"/>
            <a:ext cx="6984776" cy="51865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0"/>
            <a:ext cx="2987824" cy="6858000"/>
          </a:xfrm>
          <a:prstGeom prst="rect">
            <a:avLst/>
          </a:prstGeom>
          <a:solidFill>
            <a:srgbClr val="6DB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 rot="19380000">
            <a:off x="4312231" y="4279571"/>
            <a:ext cx="4083598" cy="6239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0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lvl="0" indent="0" algn="l">
              <a:spcBef>
                <a:spcPct val="20000"/>
              </a:spcBef>
              <a:buFont typeface="Arial" pitchFamily="34" charset="0"/>
            </a:pPr>
            <a:r>
              <a:rPr lang="en-US" dirty="0" smtClean="0"/>
              <a:t>Click to edit Master subtitle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 rot="19380000">
            <a:off x="3634152" y="1718161"/>
            <a:ext cx="5624707" cy="9037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fr-FR" sz="1800" smtClean="0">
                <a:solidFill>
                  <a:srgbClr val="6DBC2F"/>
                </a:solidFill>
                <a:latin typeface="Arial Black" pitchFamily="34" charset="0"/>
              </a:defRPr>
            </a:lvl1pPr>
          </a:lstStyle>
          <a:p>
            <a:pPr marL="0" lvl="0" indent="0">
              <a:buNone/>
            </a:pPr>
            <a:r>
              <a:rPr lang="en-US" noProof="0" dirty="0" smtClean="0"/>
              <a:t>Click to edit Master title style</a:t>
            </a:r>
            <a:endParaRPr lang="fr-FR" dirty="0" smtClean="0"/>
          </a:p>
        </p:txBody>
      </p:sp>
      <p:sp>
        <p:nvSpPr>
          <p:cNvPr id="7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A084D34-C332-482D-81B3-2699B44368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0" b="4975"/>
          <a:stretch/>
        </p:blipFill>
        <p:spPr bwMode="auto">
          <a:xfrm>
            <a:off x="0" y="2208733"/>
            <a:ext cx="3628331" cy="4649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e 11"/>
          <p:cNvGrpSpPr/>
          <p:nvPr userDrawn="1"/>
        </p:nvGrpSpPr>
        <p:grpSpPr>
          <a:xfrm rot="16730549">
            <a:off x="2831990" y="3222642"/>
            <a:ext cx="955253" cy="1603032"/>
            <a:chOff x="3131840" y="1238868"/>
            <a:chExt cx="1440160" cy="2416765"/>
          </a:xfrm>
          <a:solidFill>
            <a:srgbClr val="6DBC2F"/>
          </a:solidFill>
        </p:grpSpPr>
        <p:grpSp>
          <p:nvGrpSpPr>
            <p:cNvPr id="13" name="Groupe 12"/>
            <p:cNvGrpSpPr/>
            <p:nvPr/>
          </p:nvGrpSpPr>
          <p:grpSpPr>
            <a:xfrm>
              <a:off x="4283968" y="1988840"/>
              <a:ext cx="288032" cy="1440160"/>
              <a:chOff x="4283968" y="1988840"/>
              <a:chExt cx="288032" cy="1440160"/>
            </a:xfrm>
            <a:grpFill/>
          </p:grpSpPr>
          <p:sp>
            <p:nvSpPr>
              <p:cNvPr id="18" name="Rectangle 17"/>
              <p:cNvSpPr/>
              <p:nvPr/>
            </p:nvSpPr>
            <p:spPr>
              <a:xfrm>
                <a:off x="4283968" y="2132856"/>
                <a:ext cx="288032" cy="129614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4283968" y="1988840"/>
                <a:ext cx="288032" cy="28803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 rot="16200000">
              <a:off x="3707904" y="2564904"/>
              <a:ext cx="288032" cy="1440160"/>
              <a:chOff x="4283968" y="1988840"/>
              <a:chExt cx="288032" cy="1440160"/>
            </a:xfrm>
            <a:grpFill/>
          </p:grpSpPr>
          <p:sp>
            <p:nvSpPr>
              <p:cNvPr id="16" name="Rectangle 15"/>
              <p:cNvSpPr/>
              <p:nvPr/>
            </p:nvSpPr>
            <p:spPr>
              <a:xfrm>
                <a:off x="4283968" y="2132856"/>
                <a:ext cx="288032" cy="129614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4283968" y="1988840"/>
                <a:ext cx="288032" cy="28803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 rot="2700000">
              <a:off x="2381869" y="2267231"/>
              <a:ext cx="2416765" cy="3600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Connecteur droit 19"/>
          <p:cNvCxnSpPr/>
          <p:nvPr userDrawn="1"/>
        </p:nvCxnSpPr>
        <p:spPr>
          <a:xfrm flipV="1">
            <a:off x="3317104" y="3680443"/>
            <a:ext cx="4279232" cy="317755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 flipV="1">
            <a:off x="3706865" y="5850367"/>
            <a:ext cx="1356986" cy="10076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10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rgbClr val="D03B1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6299" y="47244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150" dirty="0" smtClean="0">
                <a:solidFill>
                  <a:srgbClr val="FFFFFF"/>
                </a:solidFill>
                <a:sym typeface="Wingdings"/>
              </a:rPr>
              <a:t></a:t>
            </a:r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    </a:t>
            </a:r>
            <a:r>
              <a:rPr lang="en-US" altLang="zh-TW" sz="1600" b="1" dirty="0" smtClean="0">
                <a:solidFill>
                  <a:srgbClr val="FFFF00"/>
                </a:solidFill>
              </a:rPr>
              <a:t>-   </a:t>
            </a:r>
            <a:r>
              <a:rPr lang="en-US" altLang="zh-TW" sz="1600" dirty="0" smtClean="0">
                <a:solidFill>
                  <a:srgbClr val="FFFF00"/>
                </a:solidFill>
              </a:rPr>
              <a:t>The HKU Scholars Hub   - 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</a:t>
            </a:r>
            <a:r>
              <a:rPr lang="en-US" sz="1600" spc="150" dirty="0" smtClean="0">
                <a:solidFill>
                  <a:srgbClr val="FFFF00"/>
                </a:solidFill>
                <a:sym typeface="Wingdings"/>
              </a:rPr>
              <a:t>   </a:t>
            </a:r>
            <a:r>
              <a:rPr lang="en-US" altLang="zh-TW" sz="24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altLang="zh-TW" sz="2400" spc="15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22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rgbClr val="D03B1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6299" y="47244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150" dirty="0" smtClean="0">
                <a:solidFill>
                  <a:srgbClr val="FFFFFF"/>
                </a:solidFill>
                <a:sym typeface="Wingdings"/>
              </a:rPr>
              <a:t></a:t>
            </a:r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    </a:t>
            </a:r>
            <a:r>
              <a:rPr lang="en-US" altLang="zh-TW" sz="1600" b="1" dirty="0" smtClean="0">
                <a:solidFill>
                  <a:srgbClr val="FFFF00"/>
                </a:solidFill>
              </a:rPr>
              <a:t>-   </a:t>
            </a:r>
            <a:r>
              <a:rPr lang="en-US" altLang="zh-TW" sz="1600" dirty="0" smtClean="0">
                <a:solidFill>
                  <a:srgbClr val="FFFF00"/>
                </a:solidFill>
              </a:rPr>
              <a:t>The HKU Scholars Hub   - 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</a:t>
            </a:r>
            <a:r>
              <a:rPr lang="en-US" sz="1600" spc="150" dirty="0" smtClean="0">
                <a:solidFill>
                  <a:srgbClr val="FFFF00"/>
                </a:solidFill>
                <a:sym typeface="Wingdings"/>
              </a:rPr>
              <a:t>   </a:t>
            </a:r>
            <a:r>
              <a:rPr lang="en-US" altLang="zh-TW" sz="24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altLang="zh-TW" sz="2400" spc="15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15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rgbClr val="D03B1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6299" y="47244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150" dirty="0" smtClean="0">
                <a:solidFill>
                  <a:srgbClr val="FFFFFF"/>
                </a:solidFill>
                <a:sym typeface="Wingdings"/>
              </a:rPr>
              <a:t></a:t>
            </a:r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    </a:t>
            </a:r>
            <a:r>
              <a:rPr lang="en-US" altLang="zh-TW" sz="1600" b="1" dirty="0" smtClean="0">
                <a:solidFill>
                  <a:srgbClr val="FFFF00"/>
                </a:solidFill>
              </a:rPr>
              <a:t>-   </a:t>
            </a:r>
            <a:r>
              <a:rPr lang="en-US" altLang="zh-TW" sz="1600" dirty="0" smtClean="0">
                <a:solidFill>
                  <a:srgbClr val="FFFF00"/>
                </a:solidFill>
              </a:rPr>
              <a:t>The HKU Scholars Hub   - 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</a:t>
            </a:r>
            <a:r>
              <a:rPr lang="en-US" sz="1600" spc="150" dirty="0" smtClean="0">
                <a:solidFill>
                  <a:srgbClr val="FFFF00"/>
                </a:solidFill>
                <a:sym typeface="Wingdings"/>
              </a:rPr>
              <a:t>   </a:t>
            </a:r>
            <a:r>
              <a:rPr lang="en-US" altLang="zh-TW" sz="24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altLang="zh-TW" sz="2400" spc="15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6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rgbClr val="D03B1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6299" y="47244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150" dirty="0" smtClean="0">
                <a:solidFill>
                  <a:srgbClr val="FFFFFF"/>
                </a:solidFill>
                <a:sym typeface="Wingdings"/>
              </a:rPr>
              <a:t></a:t>
            </a:r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    </a:t>
            </a:r>
            <a:r>
              <a:rPr lang="en-US" altLang="zh-TW" sz="1600" b="1" dirty="0" smtClean="0">
                <a:solidFill>
                  <a:srgbClr val="FFFF00"/>
                </a:solidFill>
              </a:rPr>
              <a:t>-   </a:t>
            </a:r>
            <a:r>
              <a:rPr lang="en-US" altLang="zh-TW" sz="1600" dirty="0" smtClean="0">
                <a:solidFill>
                  <a:srgbClr val="FFFF00"/>
                </a:solidFill>
              </a:rPr>
              <a:t>The HKU Scholars Hub   -   </a:t>
            </a:r>
            <a:r>
              <a:rPr lang="zh-TW" altLang="en-US" sz="1600" b="1" dirty="0" smtClean="0">
                <a:solidFill>
                  <a:srgbClr val="FFFF00"/>
                </a:solidFill>
              </a:rPr>
              <a:t>香港大學學術庫</a:t>
            </a:r>
            <a:r>
              <a:rPr lang="en-US" sz="1600" spc="150" dirty="0" smtClean="0">
                <a:solidFill>
                  <a:srgbClr val="FFFF00"/>
                </a:solidFill>
                <a:sym typeface="Wingdings"/>
              </a:rPr>
              <a:t>   </a:t>
            </a:r>
            <a:r>
              <a:rPr lang="en-US" altLang="zh-TW" sz="24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altLang="zh-TW" sz="2400" spc="15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30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A5B6B-7774-49D0-8959-8B13952474F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81E0980-621B-45FC-BCB3-B7973CA64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2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tdrr.org/ktlibrary/articles_pubs/ncddrwork/focus/focus18/Focus18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uraspace.org/eurocris-adopts-dspace-cris-its-official-institutional-repository" TargetMode="External"/><Relationship Id="rId2" Type="http://schemas.openxmlformats.org/officeDocument/2006/relationships/hyperlink" Target="http://cilea.github.com/dspace-cris/index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uraspace.org/eurocris-adopts-dspace-cris-its-official-institutional-repository" TargetMode="External"/><Relationship Id="rId2" Type="http://schemas.openxmlformats.org/officeDocument/2006/relationships/hyperlink" Target="http://cilea.github.com/dspace-cris/index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gif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hyperlink" Target="http://hkir.ust.hk/hkir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tair.org.tw/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hyperlink" Target="http://ir.calis.edu.cn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hyperlink" Target="http://ir.las.ac.cn/handle/12502/6317?mode=full&amp;submit_simple=Show+full+item+record" TargetMode="Externa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://hub.hku.hk/handle/10722/194052" TargetMode="External"/><Relationship Id="rId2" Type="http://schemas.openxmlformats.org/officeDocument/2006/relationships/hyperlink" Target="http://creativecommons.org/licenses/by/3.0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rcid.org/0000-0001-5616-4635" TargetMode="External"/><Relationship Id="rId4" Type="http://schemas.openxmlformats.org/officeDocument/2006/relationships/hyperlink" Target="http://hub.hku.hk/cris/rp/rp000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7112" y="2228850"/>
            <a:ext cx="7325913" cy="1697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OA &amp; IR, </a:t>
            </a:r>
            <a:br>
              <a:rPr lang="en-US" dirty="0" smtClean="0"/>
            </a:br>
            <a:r>
              <a:rPr lang="en-US" dirty="0" smtClean="0"/>
              <a:t>The University of Hong Kong, &amp; Greater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610" y="5297592"/>
            <a:ext cx="6600451" cy="1126283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 smtClean="0"/>
              <a:t>David T Palmer</a:t>
            </a:r>
          </a:p>
          <a:p>
            <a:pPr algn="r"/>
            <a:r>
              <a:rPr lang="en-US" dirty="0" smtClean="0"/>
              <a:t>The University of Hong Kong (HKU)</a:t>
            </a:r>
          </a:p>
          <a:p>
            <a:pPr algn="r"/>
            <a:r>
              <a:rPr lang="en-US" dirty="0" smtClean="0"/>
              <a:t>[SPARC Japan]</a:t>
            </a:r>
          </a:p>
          <a:p>
            <a:pPr algn="r"/>
            <a:r>
              <a:rPr lang="en-US" dirty="0" smtClean="0"/>
              <a:t>7 Feb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6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12667"/>
            <a:ext cx="162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China PRC</a:t>
            </a:r>
          </a:p>
          <a:p>
            <a:r>
              <a:rPr lang="en-US" dirty="0" smtClean="0"/>
              <a:t>1.3bn </a:t>
            </a:r>
            <a:r>
              <a:rPr lang="ja-JP" altLang="en-US" dirty="0" smtClean="0"/>
              <a:t>人口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92668" y="5465857"/>
            <a:ext cx="2118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Hong Kong SAR</a:t>
            </a:r>
          </a:p>
          <a:p>
            <a:r>
              <a:rPr lang="en-US" dirty="0" smtClean="0"/>
              <a:t>7M </a:t>
            </a:r>
            <a:r>
              <a:rPr lang="ja-JP" altLang="en-US" dirty="0" smtClean="0"/>
              <a:t>人</a:t>
            </a:r>
            <a:r>
              <a:rPr lang="ja-JP" altLang="en-US" dirty="0"/>
              <a:t>口</a:t>
            </a:r>
            <a:endParaRPr lang="en-US" dirty="0" smtClean="0"/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6432" y="1512667"/>
            <a:ext cx="1666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Taiwan ROC</a:t>
            </a:r>
          </a:p>
          <a:p>
            <a:r>
              <a:rPr lang="en-US" dirty="0" smtClean="0"/>
              <a:t>23M</a:t>
            </a:r>
            <a:r>
              <a:rPr lang="ja-JP" altLang="en-US" dirty="0"/>
              <a:t>　人口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5465857"/>
            <a:ext cx="1909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Macao SAR</a:t>
            </a:r>
          </a:p>
          <a:p>
            <a:r>
              <a:rPr lang="en-US" dirty="0" smtClean="0"/>
              <a:t>568k</a:t>
            </a:r>
            <a:r>
              <a:rPr lang="ja-JP" altLang="en-US" dirty="0"/>
              <a:t>人口</a:t>
            </a:r>
            <a:endParaRPr lang="en-US" dirty="0" smtClean="0"/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45" y="601128"/>
            <a:ext cx="5768557" cy="4864729"/>
          </a:xfrm>
        </p:spPr>
      </p:pic>
    </p:spTree>
    <p:extLst>
      <p:ext uri="{BB962C8B-B14F-4D97-AF65-F5344CB8AC3E}">
        <p14:creationId xmlns:p14="http://schemas.microsoft.com/office/powerpoint/2010/main" val="34526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HKU Scholars Hub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2005 </a:t>
            </a:r>
            <a:r>
              <a:rPr lang="en-US" dirty="0" smtClean="0"/>
              <a:t>begun </a:t>
            </a:r>
            <a:endParaRPr lang="en-US" dirty="0"/>
          </a:p>
          <a:p>
            <a:pPr lvl="1"/>
            <a:r>
              <a:rPr lang="en-US" sz="1800" dirty="0"/>
              <a:t>Publications</a:t>
            </a:r>
          </a:p>
          <a:p>
            <a:pPr lvl="1"/>
            <a:r>
              <a:rPr lang="en-US" sz="1800" dirty="0"/>
              <a:t>Open Access</a:t>
            </a:r>
          </a:p>
          <a:p>
            <a:r>
              <a:rPr lang="en-US" dirty="0"/>
              <a:t>Not compelling with faculty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2009 “Knowledge Exchange”</a:t>
            </a:r>
          </a:p>
          <a:p>
            <a:pPr lvl="1"/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New funding, from HKU KEO</a:t>
            </a:r>
          </a:p>
          <a:p>
            <a:pPr lvl="1"/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New interest, from faculty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An exchange of research and skills between HKU and its community for mutual benefits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37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HKU Scholars Hub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2005 </a:t>
            </a:r>
            <a:r>
              <a:rPr lang="en-US" dirty="0" smtClean="0"/>
              <a:t>begun </a:t>
            </a:r>
            <a:endParaRPr lang="en-US" dirty="0"/>
          </a:p>
          <a:p>
            <a:pPr lvl="1"/>
            <a:r>
              <a:rPr lang="en-US" sz="1800" dirty="0"/>
              <a:t>Publications</a:t>
            </a:r>
          </a:p>
          <a:p>
            <a:pPr lvl="1"/>
            <a:r>
              <a:rPr lang="en-US" sz="1800" dirty="0"/>
              <a:t>Open Access</a:t>
            </a:r>
          </a:p>
          <a:p>
            <a:r>
              <a:rPr lang="en-US" dirty="0"/>
              <a:t>Not compelling with faculty</a:t>
            </a:r>
          </a:p>
          <a:p>
            <a:endParaRPr lang="en-US" dirty="0"/>
          </a:p>
          <a:p>
            <a:r>
              <a:rPr lang="en-US" dirty="0"/>
              <a:t>2009 “Knowledge Exchange”</a:t>
            </a:r>
          </a:p>
          <a:p>
            <a:pPr lvl="1"/>
            <a:r>
              <a:rPr lang="en-US" sz="1800" dirty="0"/>
              <a:t>New funding, from HKU KEO</a:t>
            </a:r>
          </a:p>
          <a:p>
            <a:pPr lvl="1"/>
            <a:r>
              <a:rPr lang="en-US" sz="1800" dirty="0"/>
              <a:t>New interest, from faculty</a:t>
            </a:r>
          </a:p>
          <a:p>
            <a:r>
              <a:rPr lang="en-US" dirty="0"/>
              <a:t>An exchange of research and skills between HKU and its community for mutual benefits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13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1151" y="2133600"/>
            <a:ext cx="6953250" cy="3777622"/>
          </a:xfrm>
        </p:spPr>
        <p:txBody>
          <a:bodyPr>
            <a:noAutofit/>
          </a:bodyPr>
          <a:lstStyle/>
          <a:p>
            <a:r>
              <a:rPr lang="en-US" sz="1600" dirty="0"/>
              <a:t>knowledge transfer by supporting schemes and activities to transfer good ideas, research results and skills between, for example, universities and other research </a:t>
            </a:r>
            <a:r>
              <a:rPr lang="en-US" sz="1600" dirty="0" err="1"/>
              <a:t>organisations</a:t>
            </a:r>
            <a:r>
              <a:rPr lang="en-US" sz="1600" dirty="0"/>
              <a:t>, business, the </a:t>
            </a:r>
            <a:r>
              <a:rPr lang="en-US" sz="1600" b="1" dirty="0">
                <a:solidFill>
                  <a:srgbClr val="C00000"/>
                </a:solidFill>
              </a:rPr>
              <a:t>third sector</a:t>
            </a:r>
            <a:r>
              <a:rPr lang="en-US" sz="1600" dirty="0"/>
              <a:t>, public sector and/or the wider community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Knowledge Based Economy</a:t>
            </a:r>
          </a:p>
          <a:p>
            <a:pPr lvl="1"/>
            <a:r>
              <a:rPr lang="en-US" dirty="0"/>
              <a:t>Triple </a:t>
            </a:r>
            <a:r>
              <a:rPr lang="en-US" dirty="0" smtClean="0"/>
              <a:t>Helix</a:t>
            </a:r>
          </a:p>
          <a:p>
            <a:pPr lvl="2"/>
            <a:r>
              <a:rPr lang="en-US" dirty="0" smtClean="0"/>
              <a:t>University, Industry &amp; Government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dirty="0"/>
              <a:t>The University’s Mission</a:t>
            </a:r>
          </a:p>
          <a:p>
            <a:pPr lvl="1"/>
            <a:r>
              <a:rPr lang="en-US" dirty="0"/>
              <a:t>Research</a:t>
            </a:r>
          </a:p>
          <a:p>
            <a:pPr lvl="1"/>
            <a:r>
              <a:rPr lang="en-US" dirty="0" smtClean="0"/>
              <a:t>Teaching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mission of the </a:t>
            </a:r>
            <a:r>
              <a:rPr lang="en-US" dirty="0" smtClean="0"/>
              <a:t>institution: KT</a:t>
            </a:r>
            <a:endParaRPr lang="en-US" dirty="0"/>
          </a:p>
          <a:p>
            <a:pPr marL="0" indent="0">
              <a:buNone/>
            </a:pPr>
            <a:endParaRPr lang="en-US" sz="1600" dirty="0" smtClean="0"/>
          </a:p>
          <a:p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010402" y="5534025"/>
            <a:ext cx="1876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Image: http://www.tusur.ru/en/enterprise/triple-helix/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7" y="3015796"/>
            <a:ext cx="1943100" cy="262776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131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RCUK</a:t>
            </a:r>
          </a:p>
          <a:p>
            <a:r>
              <a:rPr lang="en-US" dirty="0" smtClean="0"/>
              <a:t>University of Melbourne</a:t>
            </a:r>
          </a:p>
          <a:p>
            <a:r>
              <a:rPr lang="en-US" dirty="0" smtClean="0"/>
              <a:t>University of Leeds</a:t>
            </a:r>
          </a:p>
          <a:p>
            <a:r>
              <a:rPr lang="ja-JP" altLang="en-US" dirty="0"/>
              <a:t>等々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6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“Knowledge Exchange”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-- A co-operative effort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CSC		Finland</a:t>
            </a:r>
          </a:p>
          <a:p>
            <a:r>
              <a:rPr lang="en-US" dirty="0" smtClean="0"/>
              <a:t>DEFF		Denmark</a:t>
            </a:r>
          </a:p>
          <a:p>
            <a:r>
              <a:rPr lang="en-US" dirty="0" smtClean="0"/>
              <a:t>DFG		Germany</a:t>
            </a:r>
          </a:p>
          <a:p>
            <a:r>
              <a:rPr lang="en-US" dirty="0" smtClean="0"/>
              <a:t>JISC		UK</a:t>
            </a:r>
          </a:p>
          <a:p>
            <a:r>
              <a:rPr lang="en-US" dirty="0" smtClean="0"/>
              <a:t>SURF		The Netherlands</a:t>
            </a:r>
          </a:p>
          <a:p>
            <a:endParaRPr lang="en-US" dirty="0"/>
          </a:p>
          <a:p>
            <a:r>
              <a:rPr lang="en-US" dirty="0"/>
              <a:t>To make a layer of scholarly and scientific content openly available on the Internet.</a:t>
            </a:r>
          </a:p>
        </p:txBody>
      </p:sp>
    </p:spTree>
    <p:extLst>
      <p:ext uri="{BB962C8B-B14F-4D97-AF65-F5344CB8AC3E}">
        <p14:creationId xmlns:p14="http://schemas.microsoft.com/office/powerpoint/2010/main" val="426143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Canadian Institutes of Health Research (CHIR)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Translation</a:t>
            </a:r>
          </a:p>
          <a:p>
            <a:endParaRPr lang="en-US" dirty="0"/>
          </a:p>
          <a:p>
            <a:r>
              <a:rPr lang="en-US" dirty="0" smtClean="0"/>
              <a:t>One outcome</a:t>
            </a:r>
          </a:p>
          <a:p>
            <a:pPr lvl="1"/>
            <a:r>
              <a:rPr lang="en-US" dirty="0" smtClean="0"/>
              <a:t>2008 Mandate requiring all peer reviewed research, bioinformatics, atomic, and molecular coordinate data, be available in OA, six months after publication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www.ktdrr.org/ktlibrary/articles_pubs/ncddrwork/focus/focus18/Focus18.pdf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7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290735"/>
            <a:ext cx="7477125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Hong Kong: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University Grants Council (UGC)</a:t>
            </a:r>
            <a:br>
              <a:rPr lang="en-US" dirty="0" smtClean="0"/>
            </a:br>
            <a:r>
              <a:rPr lang="en-US" dirty="0" smtClean="0"/>
              <a:t>    Research Grants Council (RGC)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2400300"/>
            <a:ext cx="7219950" cy="3777622"/>
          </a:xfrm>
        </p:spPr>
        <p:txBody>
          <a:bodyPr/>
          <a:lstStyle/>
          <a:p>
            <a:r>
              <a:rPr lang="en-US" dirty="0" smtClean="0"/>
              <a:t>The University of Hong Kong (HKU)</a:t>
            </a:r>
          </a:p>
          <a:p>
            <a:r>
              <a:rPr lang="en-US" dirty="0" smtClean="0"/>
              <a:t>The Chinese University of Hong Kong (CUHK)</a:t>
            </a:r>
          </a:p>
          <a:p>
            <a:r>
              <a:rPr lang="en-US" dirty="0" smtClean="0"/>
              <a:t>The Hong Kong University of Science &amp; Technology (HKUST)</a:t>
            </a:r>
          </a:p>
          <a:p>
            <a:r>
              <a:rPr lang="en-US" dirty="0" smtClean="0"/>
              <a:t>Hong Kong Baptist University (HKBU)</a:t>
            </a:r>
          </a:p>
          <a:p>
            <a:r>
              <a:rPr lang="en-US" dirty="0" smtClean="0"/>
              <a:t>The Hong Kong Polytechnic University (</a:t>
            </a:r>
            <a:r>
              <a:rPr lang="en-US" dirty="0" err="1" smtClean="0"/>
              <a:t>PolyU</a:t>
            </a:r>
            <a:r>
              <a:rPr lang="en-US" dirty="0" smtClean="0"/>
              <a:t>)</a:t>
            </a:r>
          </a:p>
          <a:p>
            <a:r>
              <a:rPr lang="en-US" dirty="0" smtClean="0"/>
              <a:t>City University of Hong Kong (</a:t>
            </a:r>
            <a:r>
              <a:rPr lang="en-US" dirty="0" err="1" smtClean="0"/>
              <a:t>CityU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Lingnan</a:t>
            </a:r>
            <a:r>
              <a:rPr lang="en-US" dirty="0" smtClean="0"/>
              <a:t> University (LU)</a:t>
            </a:r>
          </a:p>
          <a:p>
            <a:r>
              <a:rPr lang="en-US" dirty="0" smtClean="0"/>
              <a:t>The Hong Kong Institute of Education (</a:t>
            </a:r>
            <a:r>
              <a:rPr lang="en-US" dirty="0" err="1" smtClean="0"/>
              <a:t>HKIEd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4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HKU: Knowledge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Faculty of Engineering: Fighting High-Tech Crime in cyberspace</a:t>
            </a:r>
          </a:p>
          <a:p>
            <a:r>
              <a:rPr lang="en-US" dirty="0" smtClean="0"/>
              <a:t>Faculty of Business: Data mining to find new blood donors</a:t>
            </a:r>
          </a:p>
          <a:p>
            <a:r>
              <a:rPr lang="en-US" dirty="0" smtClean="0"/>
              <a:t>Faculty of Law: Creation of a Human Rights Portal</a:t>
            </a:r>
          </a:p>
          <a:p>
            <a:r>
              <a:rPr lang="en-US" dirty="0" smtClean="0"/>
              <a:t>Faculty of Science: Light pollution in Hong Kong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Funding for IR development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Funding for OA experiments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45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HKU: Knowledge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Faculty of Engineering: Fighting High-Tech Crime in cyberspace</a:t>
            </a:r>
          </a:p>
          <a:p>
            <a:r>
              <a:rPr lang="en-US" dirty="0" smtClean="0"/>
              <a:t>Faculty of Business: Data mining to find new blood donors</a:t>
            </a:r>
          </a:p>
          <a:p>
            <a:r>
              <a:rPr lang="en-US" dirty="0" smtClean="0"/>
              <a:t>Faculty of Law: Creation of a Human Rights Portal</a:t>
            </a:r>
          </a:p>
          <a:p>
            <a:r>
              <a:rPr lang="en-US" dirty="0" smtClean="0"/>
              <a:t>Faculty of Science: Light pollution in Hong Kong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Funding for IR development</a:t>
            </a:r>
          </a:p>
          <a:p>
            <a:r>
              <a:rPr lang="en-US" dirty="0" smtClean="0"/>
              <a:t>Funding for OA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2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739" t="8121"/>
          <a:stretch/>
        </p:blipFill>
        <p:spPr>
          <a:xfrm>
            <a:off x="-1" y="-1"/>
            <a:ext cx="10610661" cy="878160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44812" y="1575048"/>
            <a:ext cx="1458162" cy="6599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3906135" y="2032332"/>
            <a:ext cx="1998222" cy="9935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1975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697" t="26578" r="441" b="16666"/>
          <a:stretch/>
        </p:blipFill>
        <p:spPr>
          <a:xfrm>
            <a:off x="0" y="1"/>
            <a:ext cx="11015304" cy="732425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-1" y="2752508"/>
            <a:ext cx="8734425" cy="1339657"/>
          </a:xfrm>
          <a:prstGeom prst="ellipse">
            <a:avLst/>
          </a:prstGeom>
          <a:noFill/>
          <a:ln>
            <a:solidFill>
              <a:srgbClr val="CF2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541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971" y="624110"/>
            <a:ext cx="761402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Hub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2700" dirty="0" smtClean="0">
                <a:sym typeface="Wingdings" panose="05000000000000000000" pitchFamily="2" charset="2"/>
              </a:rPr>
              <a:t>IR  Current Research Information System (CRIS)</a:t>
            </a:r>
            <a:br>
              <a:rPr lang="en-US" sz="2700" dirty="0" smtClean="0">
                <a:sym typeface="Wingdings" panose="05000000000000000000" pitchFamily="2" charset="2"/>
              </a:rPr>
            </a:br>
            <a:r>
              <a:rPr lang="en-US" sz="2700" dirty="0" smtClean="0">
                <a:sym typeface="Wingdings" panose="05000000000000000000" pitchFamily="2" charset="2"/>
              </a:rPr>
              <a:t>            </a:t>
            </a:r>
            <a:r>
              <a:rPr lang="ja-JP" altLang="en-US" sz="2800" dirty="0" smtClean="0"/>
              <a:t>研</a:t>
            </a:r>
            <a:r>
              <a:rPr lang="ja-JP" altLang="en-US" sz="2800" dirty="0"/>
              <a:t>究情報管理システム</a:t>
            </a:r>
            <a:r>
              <a:rPr lang="en-US" sz="2800" dirty="0"/>
              <a:t/>
            </a:r>
            <a:br>
              <a:rPr lang="en-US" sz="2800" dirty="0"/>
            </a:br>
            <a:endParaRPr lang="en-US" sz="27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9971" y="2289804"/>
            <a:ext cx="3609975" cy="3767397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>
                <a:solidFill>
                  <a:schemeClr val="tx1"/>
                </a:solidFill>
              </a:rPr>
              <a:t>IR</a:t>
            </a:r>
            <a:endParaRPr lang="en-US" sz="1900" dirty="0">
              <a:solidFill>
                <a:schemeClr val="tx1"/>
              </a:solidFill>
            </a:endParaRPr>
          </a:p>
          <a:p>
            <a:endParaRPr lang="en-US" sz="1900" dirty="0">
              <a:solidFill>
                <a:schemeClr val="tx1"/>
              </a:solidFill>
            </a:endParaRPr>
          </a:p>
          <a:p>
            <a:r>
              <a:rPr lang="en-US" sz="1900" dirty="0" smtClean="0">
                <a:solidFill>
                  <a:schemeClr val="tx1"/>
                </a:solidFill>
              </a:rPr>
              <a:t>Publications</a:t>
            </a:r>
            <a:endParaRPr lang="en-US" sz="1700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en-US" sz="1700" dirty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Why?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Provide Open Access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Create global visibility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Collect content in a single location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Preservation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6985" y="2289804"/>
            <a:ext cx="3412615" cy="407359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CRIS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Research Information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People, projects, organizations, results, facilities, equipment, etc.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Why?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Measurement &amp; analysis of research activity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Optimization of the funding process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For the media &amp; public: easy access to research results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 Open Access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26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971" y="624110"/>
            <a:ext cx="7614029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Hub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2700" dirty="0" smtClean="0">
                <a:sym typeface="Wingdings" panose="05000000000000000000" pitchFamily="2" charset="2"/>
              </a:rPr>
              <a:t>IR  Current Research Information System (CRIS)</a:t>
            </a:r>
            <a:br>
              <a:rPr lang="en-US" sz="2700" dirty="0" smtClean="0">
                <a:sym typeface="Wingdings" panose="05000000000000000000" pitchFamily="2" charset="2"/>
              </a:rPr>
            </a:br>
            <a:r>
              <a:rPr lang="en-US" sz="2700" dirty="0" smtClean="0">
                <a:sym typeface="Wingdings" panose="05000000000000000000" pitchFamily="2" charset="2"/>
              </a:rPr>
              <a:t>            </a:t>
            </a:r>
            <a:r>
              <a:rPr lang="ja-JP" altLang="en-US" sz="2800" dirty="0" smtClean="0"/>
              <a:t>研</a:t>
            </a:r>
            <a:r>
              <a:rPr lang="ja-JP" altLang="en-US" sz="2800" dirty="0"/>
              <a:t>究情報管理システム</a:t>
            </a:r>
            <a:r>
              <a:rPr lang="en-US" sz="2800" dirty="0"/>
              <a:t/>
            </a:r>
            <a:br>
              <a:rPr lang="en-US" sz="2800" dirty="0"/>
            </a:br>
            <a:endParaRPr lang="en-US" sz="27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9971" y="2289804"/>
            <a:ext cx="3609975" cy="3767397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>
                <a:solidFill>
                  <a:schemeClr val="tx1"/>
                </a:solidFill>
              </a:rPr>
              <a:t>IR</a:t>
            </a:r>
            <a:endParaRPr lang="en-US" sz="1900" dirty="0">
              <a:solidFill>
                <a:schemeClr val="tx1"/>
              </a:solidFill>
            </a:endParaRPr>
          </a:p>
          <a:p>
            <a:endParaRPr lang="en-US" sz="1900" dirty="0">
              <a:solidFill>
                <a:schemeClr val="tx1"/>
              </a:solidFill>
            </a:endParaRPr>
          </a:p>
          <a:p>
            <a:r>
              <a:rPr lang="en-US" sz="1900" dirty="0" smtClean="0">
                <a:solidFill>
                  <a:schemeClr val="tx1"/>
                </a:solidFill>
              </a:rPr>
              <a:t>Publications</a:t>
            </a:r>
            <a:endParaRPr lang="en-US" sz="1700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en-US" sz="1700" dirty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Why?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Provide Open Access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Create global visibility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Collect content in a single location</a:t>
            </a:r>
          </a:p>
          <a:p>
            <a:pPr lvl="1"/>
            <a:r>
              <a:rPr lang="en-US" sz="1700" dirty="0">
                <a:solidFill>
                  <a:schemeClr val="tx1"/>
                </a:solidFill>
                <a:sym typeface="Wingdings" pitchFamily="2" charset="2"/>
              </a:rPr>
              <a:t>Preservation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6985" y="2289804"/>
            <a:ext cx="3412615" cy="407359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CRIS</a:t>
            </a:r>
          </a:p>
          <a:p>
            <a:r>
              <a:rPr lang="en-US" dirty="0" smtClean="0"/>
              <a:t>Research Information</a:t>
            </a:r>
          </a:p>
          <a:p>
            <a:pPr lvl="1"/>
            <a:r>
              <a:rPr lang="en-US" dirty="0" smtClean="0"/>
              <a:t>People, projects, organizations, results, facilities, equipment, etc.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Measurement &amp; analysis of research activity</a:t>
            </a:r>
          </a:p>
          <a:p>
            <a:pPr lvl="1"/>
            <a:r>
              <a:rPr lang="en-US" dirty="0" smtClean="0"/>
              <a:t>Optimization of the funding process</a:t>
            </a:r>
          </a:p>
          <a:p>
            <a:pPr lvl="1"/>
            <a:r>
              <a:rPr lang="en-US" dirty="0" smtClean="0"/>
              <a:t>For the media &amp; public: easy access to research results </a:t>
            </a:r>
            <a:r>
              <a:rPr lang="en-US" dirty="0" smtClean="0">
                <a:sym typeface="Wingdings" panose="05000000000000000000" pitchFamily="2" charset="2"/>
              </a:rPr>
              <a:t> Open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7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2.bp.blogspot.com/-8UHyQfXSx4k/Trd2L-rxJBI/AAAAAAAAB_0/LayLg9fMw4I/s1600/CERIF_entiti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79"/>
            <a:ext cx="9144000" cy="692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40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1770183"/>
            <a:ext cx="7219950" cy="4970585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With our partners, CINECA of Italy</a:t>
            </a:r>
          </a:p>
          <a:p>
            <a:r>
              <a:rPr lang="en-US" sz="2000" dirty="0" err="1" smtClean="0">
                <a:solidFill>
                  <a:schemeClr val="tx1"/>
                </a:solidFill>
              </a:rPr>
              <a:t>DSpace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err="1" smtClean="0">
                <a:solidFill>
                  <a:schemeClr val="tx1"/>
                </a:solidFill>
              </a:rPr>
              <a:t>Postgres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tables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Relational </a:t>
            </a:r>
            <a:r>
              <a:rPr lang="en-US" sz="2000" dirty="0">
                <a:solidFill>
                  <a:schemeClr val="tx1"/>
                </a:solidFill>
              </a:rPr>
              <a:t>tables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Publications</a:t>
            </a:r>
          </a:p>
          <a:p>
            <a:pPr lvl="1"/>
            <a:r>
              <a:rPr lang="en-US" sz="1800" dirty="0" err="1">
                <a:solidFill>
                  <a:schemeClr val="tx1"/>
                </a:solidFill>
              </a:rPr>
              <a:t>ResearcherPages</a:t>
            </a:r>
            <a:r>
              <a:rPr lang="en-US" sz="1800" dirty="0">
                <a:solidFill>
                  <a:schemeClr val="tx1"/>
                </a:solidFill>
              </a:rPr>
              <a:t> (People)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Grants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Faculties, Departments &amp; </a:t>
            </a:r>
            <a:r>
              <a:rPr lang="en-US" sz="1800" dirty="0" err="1" smtClean="0">
                <a:solidFill>
                  <a:schemeClr val="tx1"/>
                </a:solidFill>
              </a:rPr>
              <a:t>Centres</a:t>
            </a:r>
            <a:endParaRPr lang="en-US" sz="18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</a:rPr>
              <a:t>Dspace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-CRIS”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hlinkClick r:id="rId2"/>
              </a:rPr>
              <a:t>cilea.github.com/dspace-cris/index.html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EuroCRIS adopted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Dspace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-CRIS as its official IR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hlinkClick r:id="rId3"/>
              </a:rPr>
              <a:t>www.duraspace.org/eurocris-adopts-dspace-cris-its-official-institutional-repository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67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1770183"/>
            <a:ext cx="7219950" cy="4970585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With our partners, CINECA of Italy</a:t>
            </a:r>
          </a:p>
          <a:p>
            <a:r>
              <a:rPr lang="en-US" sz="2000" dirty="0" err="1" smtClean="0">
                <a:solidFill>
                  <a:schemeClr val="tx1"/>
                </a:solidFill>
              </a:rPr>
              <a:t>DSpace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err="1" smtClean="0">
                <a:solidFill>
                  <a:schemeClr val="tx1"/>
                </a:solidFill>
              </a:rPr>
              <a:t>Postgres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tables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Relational </a:t>
            </a:r>
            <a:r>
              <a:rPr lang="en-US" sz="2000" dirty="0">
                <a:solidFill>
                  <a:schemeClr val="tx1"/>
                </a:solidFill>
              </a:rPr>
              <a:t>tables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Publications</a:t>
            </a:r>
          </a:p>
          <a:p>
            <a:pPr lvl="1"/>
            <a:r>
              <a:rPr lang="en-US" sz="1800" dirty="0" err="1">
                <a:solidFill>
                  <a:schemeClr val="tx1"/>
                </a:solidFill>
              </a:rPr>
              <a:t>ResearcherPages</a:t>
            </a:r>
            <a:r>
              <a:rPr lang="en-US" sz="1800" dirty="0">
                <a:solidFill>
                  <a:schemeClr val="tx1"/>
                </a:solidFill>
              </a:rPr>
              <a:t> (People)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Grants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Faculties, Departments &amp; </a:t>
            </a:r>
            <a:r>
              <a:rPr lang="en-US" sz="1800" dirty="0" err="1" smtClean="0">
                <a:solidFill>
                  <a:schemeClr val="tx1"/>
                </a:solidFill>
              </a:rPr>
              <a:t>Centres</a:t>
            </a:r>
            <a:endParaRPr lang="en-US" sz="18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“</a:t>
            </a:r>
            <a:r>
              <a:rPr lang="en-US" sz="2000" dirty="0" err="1" smtClean="0">
                <a:solidFill>
                  <a:schemeClr val="tx1"/>
                </a:solidFill>
              </a:rPr>
              <a:t>Dspace</a:t>
            </a:r>
            <a:r>
              <a:rPr lang="en-US" sz="2000" dirty="0" smtClean="0">
                <a:solidFill>
                  <a:schemeClr val="tx1"/>
                </a:solidFill>
              </a:rPr>
              <a:t>-CRIS”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cilea.github.com/dspace-cris/index.html</a:t>
            </a:r>
            <a:endParaRPr lang="en-US" dirty="0" smtClean="0"/>
          </a:p>
          <a:p>
            <a:r>
              <a:rPr lang="en-US" dirty="0" smtClean="0"/>
              <a:t>EuroCRIS adopted </a:t>
            </a:r>
            <a:r>
              <a:rPr lang="en-US" dirty="0" err="1" smtClean="0"/>
              <a:t>Dspace</a:t>
            </a:r>
            <a:r>
              <a:rPr lang="en-US" dirty="0" smtClean="0"/>
              <a:t>-CRIS as its official IR</a:t>
            </a:r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www.duraspace.org/eurocris-adopts-dspace-cris-its-official-institutional-repository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899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220" t="8400"/>
          <a:stretch/>
        </p:blipFill>
        <p:spPr>
          <a:xfrm>
            <a:off x="0" y="0"/>
            <a:ext cx="10367078" cy="850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2225" t="48994" r="60270" b="23860"/>
          <a:stretch/>
        </p:blipFill>
        <p:spPr>
          <a:xfrm>
            <a:off x="95250" y="3743324"/>
            <a:ext cx="3228975" cy="253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is more than publications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people</a:t>
            </a:r>
          </a:p>
          <a:p>
            <a:r>
              <a:rPr lang="en-US" dirty="0" smtClean="0"/>
              <a:t>Departments</a:t>
            </a:r>
          </a:p>
          <a:p>
            <a:r>
              <a:rPr lang="en-US" dirty="0" smtClean="0"/>
              <a:t>Grants</a:t>
            </a:r>
          </a:p>
          <a:p>
            <a:r>
              <a:rPr lang="en-US" dirty="0" smtClean="0"/>
              <a:t>Funders</a:t>
            </a:r>
          </a:p>
          <a:p>
            <a:r>
              <a:rPr lang="en-US" dirty="0" smtClean="0"/>
              <a:t>Patents</a:t>
            </a:r>
          </a:p>
          <a:p>
            <a:r>
              <a:rPr lang="en-US" dirty="0" smtClean="0"/>
              <a:t>Equipment</a:t>
            </a:r>
          </a:p>
          <a:p>
            <a:r>
              <a:rPr lang="en-US" dirty="0" smtClean="0"/>
              <a:t>Departments, </a:t>
            </a:r>
            <a:r>
              <a:rPr lang="en-US" dirty="0" err="1" smtClean="0"/>
              <a:t>etc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When all interlinked, and linked to outside sources,</a:t>
            </a:r>
          </a:p>
          <a:p>
            <a:pPr lvl="1"/>
            <a:r>
              <a:rPr lang="en-US" dirty="0" smtClean="0"/>
              <a:t>Contextualizes research</a:t>
            </a:r>
          </a:p>
          <a:p>
            <a:pPr lvl="1"/>
            <a:r>
              <a:rPr lang="en-US" dirty="0" smtClean="0"/>
              <a:t>Many more access points, from which discovery happens</a:t>
            </a:r>
          </a:p>
        </p:txBody>
      </p:sp>
    </p:spTree>
    <p:extLst>
      <p:ext uri="{BB962C8B-B14F-4D97-AF65-F5344CB8AC3E}">
        <p14:creationId xmlns:p14="http://schemas.microsoft.com/office/powerpoint/2010/main" val="90587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 著作</a:t>
            </a:r>
            <a:r>
              <a:rPr lang="en-US" altLang="zh-C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6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1784" t="17570" r="11216" b="79335"/>
          <a:stretch/>
        </p:blipFill>
        <p:spPr>
          <a:xfrm>
            <a:off x="9355" y="778553"/>
            <a:ext cx="9052560" cy="28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3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628800"/>
            <a:ext cx="2771800" cy="5760640"/>
          </a:xfrm>
          <a:prstGeom prst="rect">
            <a:avLst/>
          </a:prstGeom>
          <a:noFill/>
          <a:ln>
            <a:solidFill>
              <a:srgbClr val="6DB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1784" t="17570" r="11216" b="79335"/>
          <a:stretch/>
        </p:blipFill>
        <p:spPr>
          <a:xfrm>
            <a:off x="9355" y="778553"/>
            <a:ext cx="9052560" cy="28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0897" t="27266" r="65543" b="27120"/>
          <a:stretch/>
        </p:blipFill>
        <p:spPr>
          <a:xfrm>
            <a:off x="1203738" y="-27454"/>
            <a:ext cx="4052914" cy="62383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l="10620" t="27012" r="65614" b="26795"/>
          <a:stretch/>
        </p:blipFill>
        <p:spPr>
          <a:xfrm>
            <a:off x="1186689" y="29827"/>
            <a:ext cx="4249408" cy="6566165"/>
          </a:xfrm>
          <a:prstGeom prst="rect">
            <a:avLst/>
          </a:prstGeom>
          <a:ln w="31750">
            <a:solidFill>
              <a:srgbClr val="6DBC2F"/>
            </a:solidFill>
          </a:ln>
        </p:spPr>
      </p:pic>
      <p:sp>
        <p:nvSpPr>
          <p:cNvPr id="8" name="Right Arrow 7"/>
          <p:cNvSpPr/>
          <p:nvPr/>
        </p:nvSpPr>
        <p:spPr>
          <a:xfrm>
            <a:off x="1186689" y="404664"/>
            <a:ext cx="630388" cy="432048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0577" t="67612" r="65647" b="12425"/>
          <a:stretch/>
        </p:blipFill>
        <p:spPr>
          <a:xfrm>
            <a:off x="1158546" y="6081804"/>
            <a:ext cx="4305693" cy="28744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58546" y="0"/>
            <a:ext cx="4305693" cy="7389440"/>
          </a:xfrm>
          <a:prstGeom prst="rect">
            <a:avLst/>
          </a:prstGeom>
          <a:noFill/>
          <a:ln w="28575">
            <a:solidFill>
              <a:srgbClr val="6DB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1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0897" t="27266" r="65543" b="27120"/>
          <a:stretch/>
        </p:blipFill>
        <p:spPr>
          <a:xfrm>
            <a:off x="1203738" y="-27454"/>
            <a:ext cx="4052914" cy="62383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l="10620" t="27012" r="65614" b="26795"/>
          <a:stretch/>
        </p:blipFill>
        <p:spPr>
          <a:xfrm>
            <a:off x="1186689" y="29827"/>
            <a:ext cx="4249408" cy="6566165"/>
          </a:xfrm>
          <a:prstGeom prst="rect">
            <a:avLst/>
          </a:prstGeom>
          <a:ln w="31750">
            <a:solidFill>
              <a:srgbClr val="6DBC2F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0577" t="67612" r="65647" b="12425"/>
          <a:stretch/>
        </p:blipFill>
        <p:spPr>
          <a:xfrm>
            <a:off x="1158546" y="6081804"/>
            <a:ext cx="4305693" cy="28744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58546" y="0"/>
            <a:ext cx="4305693" cy="7389440"/>
          </a:xfrm>
          <a:prstGeom prst="rect">
            <a:avLst/>
          </a:prstGeom>
          <a:noFill/>
          <a:ln w="28575">
            <a:solidFill>
              <a:srgbClr val="6DB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186688" y="1991446"/>
            <a:ext cx="649008" cy="432048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215602" y="4667412"/>
            <a:ext cx="649008" cy="432048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186688" y="5462882"/>
            <a:ext cx="649008" cy="432048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2030675">
            <a:off x="4170592" y="4467356"/>
            <a:ext cx="27590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Article </a:t>
            </a:r>
            <a:r>
              <a:rPr lang="en-US" sz="2000" b="1" dirty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Level </a:t>
            </a:r>
            <a:r>
              <a:rPr lang="en-US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Metrics</a:t>
            </a:r>
            <a:endParaRPr lang="en-US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 rot="2030675">
            <a:off x="4990619" y="6044322"/>
            <a:ext cx="15215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Alt-metrics</a:t>
            </a:r>
            <a:endParaRPr lang="en-US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32154" r="76753" b="59132"/>
          <a:stretch/>
        </p:blipFill>
        <p:spPr bwMode="auto">
          <a:xfrm>
            <a:off x="1770909" y="118742"/>
            <a:ext cx="2417804" cy="82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1186688" y="476672"/>
            <a:ext cx="649008" cy="432048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87" t="8121"/>
          <a:stretch/>
        </p:blipFill>
        <p:spPr>
          <a:xfrm>
            <a:off x="0" y="0"/>
            <a:ext cx="12196192" cy="89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9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/>
          <a:srcRect l="35611" t="38725" r="11752" b="2765"/>
          <a:stretch/>
        </p:blipFill>
        <p:spPr>
          <a:xfrm>
            <a:off x="2915816" y="2780928"/>
            <a:ext cx="6192688" cy="5472608"/>
          </a:xfrm>
          <a:prstGeom prst="rect">
            <a:avLst/>
          </a:prstGeom>
          <a:noFill/>
          <a:ln w="28575">
            <a:solidFill>
              <a:srgbClr val="6DBC2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1784" t="17570" r="11216" b="79335"/>
          <a:stretch/>
        </p:blipFill>
        <p:spPr>
          <a:xfrm>
            <a:off x="9355" y="778553"/>
            <a:ext cx="9052560" cy="28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8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/>
          <a:srcRect l="10897" t="9082"/>
          <a:stretch/>
        </p:blipFill>
        <p:spPr>
          <a:xfrm>
            <a:off x="0" y="0"/>
            <a:ext cx="10482866" cy="850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0577" t="67612" r="64853" b="12425"/>
          <a:stretch/>
        </p:blipFill>
        <p:spPr>
          <a:xfrm>
            <a:off x="-36512" y="5661248"/>
            <a:ext cx="2898636" cy="1872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35611" t="38725" r="11752" b="2765"/>
          <a:stretch/>
        </p:blipFill>
        <p:spPr>
          <a:xfrm>
            <a:off x="1475656" y="13756"/>
            <a:ext cx="7760368" cy="6858000"/>
          </a:xfrm>
          <a:prstGeom prst="rect">
            <a:avLst/>
          </a:prstGeom>
          <a:noFill/>
          <a:ln w="28575">
            <a:solidFill>
              <a:srgbClr val="6DBC2F"/>
            </a:solidFill>
          </a:ln>
        </p:spPr>
      </p:pic>
      <p:cxnSp>
        <p:nvCxnSpPr>
          <p:cNvPr id="8" name="Elbow Connector 7"/>
          <p:cNvCxnSpPr/>
          <p:nvPr/>
        </p:nvCxnSpPr>
        <p:spPr>
          <a:xfrm rot="16200000" flipH="1">
            <a:off x="-1152637" y="1880829"/>
            <a:ext cx="5760642" cy="1656183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flipV="1">
            <a:off x="-1709650" y="1196752"/>
            <a:ext cx="4481450" cy="209748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https://orcid.org/sites/about.orcid.org/files/images/orcid_16x16(1)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200" y="25241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s://orcid.org/sites/about.orcid.org/files/images/orcid_16x16(1)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556" y="155679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s://orcid.org/sites/about.orcid.org/files/images/orcid_16x16(1)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125" y="1120552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 rot="2030675">
            <a:off x="5585416" y="534972"/>
            <a:ext cx="185339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Scopus Links</a:t>
            </a:r>
            <a:endParaRPr lang="en-US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030675">
            <a:off x="5385155" y="879092"/>
            <a:ext cx="166584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ORCID links</a:t>
            </a:r>
            <a:endParaRPr lang="en-US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48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l="20952" t="12614"/>
          <a:stretch/>
        </p:blipFill>
        <p:spPr>
          <a:xfrm>
            <a:off x="0" y="0"/>
            <a:ext cx="10323393" cy="878964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-1044624" y="4458295"/>
            <a:ext cx="3960440" cy="36004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-1044624" y="3104964"/>
            <a:ext cx="3960440" cy="36004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-1980220" y="5949280"/>
            <a:ext cx="3960440" cy="36004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-1980220" y="6299001"/>
            <a:ext cx="3960440" cy="36004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030675">
            <a:off x="5973904" y="3031791"/>
            <a:ext cx="286809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dirty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Journal Level Metrics</a:t>
            </a:r>
          </a:p>
        </p:txBody>
      </p:sp>
    </p:spTree>
    <p:extLst>
      <p:ext uri="{BB962C8B-B14F-4D97-AF65-F5344CB8AC3E}">
        <p14:creationId xmlns:p14="http://schemas.microsoft.com/office/powerpoint/2010/main" val="239688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Researchers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 学者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7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6490153"/>
              </p:ext>
            </p:extLst>
          </p:nvPr>
        </p:nvGraphicFramePr>
        <p:xfrm>
          <a:off x="0" y="-9331"/>
          <a:ext cx="9133992" cy="770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664"/>
                <a:gridCol w="3044664"/>
                <a:gridCol w="3044664"/>
              </a:tblGrid>
              <a:tr h="85793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Owner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Database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Data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55484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HKU Registry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Communications Directory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Name, email, office, title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56100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-- ditto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Research Output System (ROS)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Publications Data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59112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-- ditto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-- ditto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Awards, </a:t>
                      </a:r>
                      <a:r>
                        <a:rPr lang="en-US" sz="2000" dirty="0" err="1" smtClean="0"/>
                        <a:t>honours</a:t>
                      </a:r>
                      <a:r>
                        <a:rPr lang="en-US" sz="2000" dirty="0" smtClean="0"/>
                        <a:t>, prizes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8592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HKU Registry,</a:t>
                      </a:r>
                      <a:r>
                        <a:rPr lang="en-US" sz="2000" baseline="0" dirty="0" smtClean="0"/>
                        <a:t> Research Services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Research</a:t>
                      </a:r>
                      <a:r>
                        <a:rPr lang="en-US" sz="2000" baseline="0" dirty="0" smtClean="0"/>
                        <a:t> Committee Grants Application System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Grant, PI, Co-I, panel, keywords, funding, etc.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8592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HKU Graduate School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Postgraduate student supervision DB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Supervised students, thesis title, date, etc.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8592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Faculty,</a:t>
                      </a:r>
                      <a:r>
                        <a:rPr lang="en-US" sz="2000" baseline="0" dirty="0" smtClean="0"/>
                        <a:t> Department pages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Staff profiles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Research interests, picture, etc.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8592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HKU Communications &amp; Public Affairs (CPAO)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Media Contact Directory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Expertise, languages spoken &amp; written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52870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-- ditto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Community Service DB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Editorships, miscellaneous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8592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HKU Tech Transfer Office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Patent data</a:t>
                      </a:r>
                      <a:endParaRPr lang="en-US" sz="20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49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478" t="8811"/>
          <a:stretch/>
        </p:blipFill>
        <p:spPr>
          <a:xfrm>
            <a:off x="0" y="0"/>
            <a:ext cx="10383382" cy="850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519" t="8624"/>
          <a:stretch/>
        </p:blipFill>
        <p:spPr>
          <a:xfrm>
            <a:off x="0" y="0"/>
            <a:ext cx="1098142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7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815" t="8439"/>
          <a:stretch/>
        </p:blipFill>
        <p:spPr>
          <a:xfrm>
            <a:off x="0" y="0"/>
            <a:ext cx="10923003" cy="8915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A37A-AFC2-4A01-80A1-FC20F2C0D5BB}" type="slidenum">
              <a:rPr lang="en-US" smtClean="0"/>
              <a:pPr/>
              <a:t>34</a:t>
            </a:fld>
            <a:endParaRPr lang="en-US"/>
          </a:p>
        </p:txBody>
      </p:sp>
      <p:cxnSp>
        <p:nvCxnSpPr>
          <p:cNvPr id="7" name="Elbow Connector 6"/>
          <p:cNvCxnSpPr/>
          <p:nvPr/>
        </p:nvCxnSpPr>
        <p:spPr>
          <a:xfrm>
            <a:off x="-1782811" y="4457700"/>
            <a:ext cx="5648641" cy="176203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94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446" t="8346"/>
          <a:stretch/>
        </p:blipFill>
        <p:spPr>
          <a:xfrm>
            <a:off x="0" y="0"/>
            <a:ext cx="10986758" cy="89395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2030675">
            <a:off x="6123439" y="5459640"/>
            <a:ext cx="271901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Author </a:t>
            </a:r>
            <a:r>
              <a:rPr lang="en-US" altLang="zh-CN" sz="2000" b="1" dirty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Level </a:t>
            </a:r>
            <a:r>
              <a:rPr lang="en-US" altLang="zh-CN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Metrics</a:t>
            </a:r>
            <a:endParaRPr lang="en-US" altLang="zh-CN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3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814" t="8624"/>
          <a:stretch/>
        </p:blipFill>
        <p:spPr>
          <a:xfrm>
            <a:off x="0" y="0"/>
            <a:ext cx="10941490" cy="891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8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  <a:t/>
            </a:r>
            <a:b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</a:br>
            <a: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  <a:t></a:t>
            </a:r>
            <a:r>
              <a:rPr lang="zh-CN" altLang="en-US" sz="4400" dirty="0"/>
              <a:t>外部数据来源</a:t>
            </a:r>
            <a:r>
              <a:rPr lang="en-US" sz="4400" dirty="0"/>
              <a:t/>
            </a:r>
            <a:br>
              <a:rPr lang="en-US" sz="4400" dirty="0"/>
            </a:br>
            <a:endParaRPr lang="zh-TW" altLang="en-US" sz="4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926893"/>
              </p:ext>
            </p:extLst>
          </p:nvPr>
        </p:nvGraphicFramePr>
        <p:xfrm>
          <a:off x="0" y="0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8185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zh-CN" altLang="en-US" sz="20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機構</a:t>
                      </a:r>
                      <a:endParaRPr lang="en-US" sz="20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zh-CN" altLang="en-US" sz="20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數據庫</a:t>
                      </a:r>
                      <a:endParaRPr lang="en-US" sz="20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Elsevier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Scopus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-- 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同上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BiomedExperts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7538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Thomson Reuters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ResearcherID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 of Science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RePEc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SSRN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ACM Digital Library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NIH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PubMed</a:t>
                      </a: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Google Scholar Citations</a:t>
                      </a: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Microsoft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MS Academic Search</a:t>
                      </a: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MathSciNet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CiteULike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將加入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ResearchGate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458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将加入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ImpactStory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784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9391" t="9145"/>
          <a:stretch/>
        </p:blipFill>
        <p:spPr>
          <a:xfrm>
            <a:off x="0" y="0"/>
            <a:ext cx="11116072" cy="85847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A37A-AFC2-4A01-80A1-FC20F2C0D5B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5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A37A-AFC2-4A01-80A1-FC20F2C0D5B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36391" t="15590" r="13132" b="6125"/>
          <a:stretch/>
        </p:blipFill>
        <p:spPr>
          <a:xfrm>
            <a:off x="1964712" y="-121426"/>
            <a:ext cx="6192688" cy="739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Theses &amp; Dissertations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1" dirty="0" smtClean="0"/>
              <a:t> 学</a:t>
            </a:r>
            <a:r>
              <a:rPr lang="zh-CN" altLang="en-US" sz="2400" b="1" dirty="0"/>
              <a:t>位论</a:t>
            </a:r>
            <a:r>
              <a:rPr lang="zh-CN" altLang="en-US" sz="2400" b="1" dirty="0" smtClean="0"/>
              <a:t>文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281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119" t="8450"/>
          <a:stretch/>
        </p:blipFill>
        <p:spPr>
          <a:xfrm>
            <a:off x="0" y="0"/>
            <a:ext cx="10904107" cy="8929343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-373343" y="4046899"/>
            <a:ext cx="3523911" cy="372106"/>
          </a:xfrm>
          <a:prstGeom prst="right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 flipV="1">
            <a:off x="-1116632" y="5445224"/>
            <a:ext cx="4267200" cy="220389"/>
          </a:xfrm>
          <a:prstGeom prst="right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296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Grants (Projects)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b="1" dirty="0"/>
              <a:t> </a:t>
            </a:r>
            <a:r>
              <a:rPr lang="zh-TW" altLang="en-US" sz="2400" b="1" dirty="0" smtClean="0"/>
              <a:t>基金</a:t>
            </a:r>
            <a:r>
              <a:rPr lang="en-US" altLang="zh-TW" sz="2400" b="1" dirty="0" smtClean="0"/>
              <a:t>/</a:t>
            </a:r>
            <a:r>
              <a:rPr lang="zh-CN" altLang="en-US" sz="2400" b="1" dirty="0" smtClean="0"/>
              <a:t>拨款</a:t>
            </a:r>
            <a:r>
              <a:rPr lang="en-US" sz="2400" b="1" dirty="0"/>
              <a:t>(</a:t>
            </a:r>
            <a:r>
              <a:rPr lang="zh-CN" altLang="en-US" sz="2400" b="1" dirty="0"/>
              <a:t>项目</a:t>
            </a:r>
            <a:r>
              <a:rPr lang="en-US" sz="2400" b="1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04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DC13A3-9EE9-490D-BC38-4DC187F3977A}" type="datetime12">
              <a:rPr lang="en-US" altLang="zh-TW" smtClean="0"/>
              <a:pPr/>
              <a:t>2:06 PM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A37A-AFC2-4A01-80A1-FC20F2C0D5B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0858" t="8360"/>
          <a:stretch/>
        </p:blipFill>
        <p:spPr>
          <a:xfrm>
            <a:off x="0" y="0"/>
            <a:ext cx="10936272" cy="893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10565" t="9081"/>
          <a:stretch/>
        </p:blipFill>
        <p:spPr>
          <a:xfrm>
            <a:off x="0" y="-26406"/>
            <a:ext cx="10972056" cy="859080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-723156" y="3522952"/>
            <a:ext cx="1047713" cy="36004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9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Patents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16871" y="3543362"/>
            <a:ext cx="3195873" cy="860400"/>
          </a:xfrm>
        </p:spPr>
        <p:txBody>
          <a:bodyPr>
            <a:normAutofit/>
          </a:bodyPr>
          <a:lstStyle/>
          <a:p>
            <a:pPr lvl="5"/>
            <a:r>
              <a:rPr lang="zh-CN" altLang="en-U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专利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286000" lvl="5" indent="0">
              <a:buNone/>
            </a:pP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5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  <a:t/>
            </a:r>
            <a:b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</a:br>
            <a:r>
              <a:rPr lang="en-US" sz="4400" dirty="0" smtClean="0">
                <a:solidFill>
                  <a:srgbClr val="C00000"/>
                </a:solidFill>
                <a:sym typeface="Wingdings" pitchFamily="2" charset="2"/>
              </a:rPr>
              <a:t></a:t>
            </a:r>
            <a:r>
              <a:rPr lang="zh-CN" altLang="en-US" sz="4400" dirty="0"/>
              <a:t>专利数据来源</a:t>
            </a:r>
            <a:r>
              <a:rPr lang="en-US" sz="4400" dirty="0"/>
              <a:t/>
            </a:r>
            <a:br>
              <a:rPr lang="en-US" sz="4400" dirty="0"/>
            </a:br>
            <a:endParaRPr lang="zh-TW" alt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729418"/>
              </p:ext>
            </p:extLst>
          </p:nvPr>
        </p:nvGraphicFramePr>
        <p:xfrm>
          <a:off x="0" y="0"/>
          <a:ext cx="9144000" cy="6928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7091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国家</a:t>
                      </a:r>
                      <a:endParaRPr lang="en-US" sz="28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来源</a:t>
                      </a:r>
                      <a:endParaRPr lang="en-US" sz="28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</a:tr>
              <a:tr h="12239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美国</a:t>
                      </a:r>
                      <a:endParaRPr lang="en-US" sz="2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USPTO</a:t>
                      </a:r>
                    </a:p>
                    <a:p>
                      <a:r>
                        <a:rPr lang="en-US" sz="2400" dirty="0" err="1" smtClean="0"/>
                        <a:t>Derwent</a:t>
                      </a:r>
                      <a:endParaRPr lang="en-US" sz="24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1748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世界</a:t>
                      </a:r>
                      <a:endParaRPr lang="en-US" sz="2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Patent Lens</a:t>
                      </a:r>
                    </a:p>
                    <a:p>
                      <a:r>
                        <a:rPr lang="en-US" sz="2400" dirty="0" err="1" smtClean="0"/>
                        <a:t>Patentscope</a:t>
                      </a:r>
                      <a:endParaRPr lang="en-US" sz="2400" dirty="0" smtClean="0"/>
                    </a:p>
                    <a:p>
                      <a:r>
                        <a:rPr lang="en-US" sz="2400" dirty="0" err="1" smtClean="0"/>
                        <a:t>Espacenet</a:t>
                      </a:r>
                      <a:endParaRPr lang="en-US" sz="24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091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美国（化学领域）</a:t>
                      </a:r>
                      <a:endParaRPr lang="en-US" sz="2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SciFinder</a:t>
                      </a:r>
                      <a:endParaRPr lang="en-US" sz="2400" dirty="0"/>
                    </a:p>
                  </a:txBody>
                  <a:tcPr>
                    <a:solidFill>
                      <a:srgbClr val="D4E5A9"/>
                    </a:solidFill>
                  </a:tcPr>
                </a:tc>
              </a:tr>
              <a:tr h="7091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欧洲</a:t>
                      </a:r>
                      <a:endParaRPr lang="en-US" sz="2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European Patent Office(</a:t>
                      </a:r>
                      <a:r>
                        <a:rPr lang="zh-CN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欧洲专利局</a:t>
                      </a: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</a:tr>
              <a:tr h="7091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日本</a:t>
                      </a:r>
                      <a:endParaRPr lang="en-US" sz="2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Japan Patent Office(</a:t>
                      </a:r>
                      <a:r>
                        <a:rPr lang="zh-CN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日本专利局</a:t>
                      </a: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</a:tr>
              <a:tr h="10490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中国</a:t>
                      </a:r>
                      <a:endParaRPr lang="en-US" sz="2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State Intellectual Property office of the PRC(</a:t>
                      </a:r>
                      <a:r>
                        <a:rPr lang="zh-CN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中华人民共和国国家知识产权局</a:t>
                      </a: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solidFill>
                      <a:srgbClr val="D4E5A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491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1404" t="8346"/>
          <a:stretch/>
        </p:blipFill>
        <p:spPr>
          <a:xfrm>
            <a:off x="0" y="0"/>
            <a:ext cx="10869063" cy="893954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 bwMode="auto">
          <a:xfrm>
            <a:off x="-612576" y="3645024"/>
            <a:ext cx="1008112" cy="576064"/>
          </a:xfrm>
          <a:prstGeom prst="rightArrow">
            <a:avLst/>
          </a:prstGeom>
          <a:solidFill>
            <a:srgbClr val="0524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-612576" y="4869160"/>
            <a:ext cx="1008112" cy="57606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 rot="10800000">
            <a:off x="6012160" y="7389440"/>
            <a:ext cx="4536504" cy="288032"/>
          </a:xfrm>
          <a:prstGeom prst="rightArrow">
            <a:avLst/>
          </a:prstGeom>
          <a:solidFill>
            <a:srgbClr val="0524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105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1490" t="8532"/>
          <a:stretch/>
        </p:blipFill>
        <p:spPr>
          <a:xfrm>
            <a:off x="0" y="0"/>
            <a:ext cx="10858500" cy="892143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DC13A3-9EE9-490D-BC38-4DC187F3977A}" type="datetime12">
              <a:rPr lang="en-US" altLang="zh-TW" smtClean="0"/>
              <a:pPr/>
              <a:t>2:06 PM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A37A-AFC2-4A01-80A1-FC20F2C0D5B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0" name="Right Arrow 9"/>
          <p:cNvSpPr/>
          <p:nvPr/>
        </p:nvSpPr>
        <p:spPr bwMode="auto">
          <a:xfrm rot="16200000">
            <a:off x="4203137" y="6572374"/>
            <a:ext cx="1008112" cy="57606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09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1" dirty="0" smtClean="0"/>
              <a:t>形象化的</a:t>
            </a:r>
            <a:r>
              <a:rPr lang="zh-CN" altLang="en-US" sz="2400" b="1" dirty="0"/>
              <a:t>信息</a:t>
            </a:r>
            <a:r>
              <a:rPr lang="zh-CN" altLang="en-US" sz="2400" b="1" dirty="0" smtClean="0"/>
              <a:t>呈现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180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9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40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/>
          <a:srcRect l="10267" t="8960"/>
          <a:stretch/>
        </p:blipFill>
        <p:spPr>
          <a:xfrm>
            <a:off x="0" y="0"/>
            <a:ext cx="11008568" cy="860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666" t="8532"/>
          <a:stretch/>
        </p:blipFill>
        <p:spPr>
          <a:xfrm>
            <a:off x="0" y="0"/>
            <a:ext cx="10671357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9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07" y="3090946"/>
            <a:ext cx="1591056" cy="1595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067" y="1008379"/>
            <a:ext cx="6683765" cy="9606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HKU Scholars Hub (The Hub)</a:t>
            </a:r>
            <a:br>
              <a:rPr lang="en-US" dirty="0" smtClean="0"/>
            </a:br>
            <a:r>
              <a:rPr lang="en-US" sz="2325" dirty="0"/>
              <a:t> -- A Current Research Information System (CRIS)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4325" y="2440711"/>
            <a:ext cx="27051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u="sng" dirty="0"/>
              <a:t>HKU Sources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Registry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Research Services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Graduate School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Public Affairs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Tech Transfer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4325" y="4405375"/>
            <a:ext cx="270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u="sng" dirty="0"/>
              <a:t>External Sources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Scopus,</a:t>
            </a:r>
          </a:p>
          <a:p>
            <a:pPr marL="214313" indent="-214313">
              <a:buFontTx/>
              <a:buChar char="-"/>
            </a:pPr>
            <a:r>
              <a:rPr lang="en-US" sz="1350" dirty="0" err="1"/>
              <a:t>WoS</a:t>
            </a:r>
            <a:r>
              <a:rPr lang="en-US" sz="1350" dirty="0"/>
              <a:t>, </a:t>
            </a:r>
            <a:r>
              <a:rPr lang="en-US" sz="1350" dirty="0" err="1"/>
              <a:t>ResearchID</a:t>
            </a:r>
            <a:endParaRPr lang="en-US" sz="1350" dirty="0"/>
          </a:p>
          <a:p>
            <a:pPr marL="214313" indent="-214313">
              <a:buFontTx/>
              <a:buChar char="-"/>
            </a:pPr>
            <a:r>
              <a:rPr lang="en-US" sz="1350" dirty="0"/>
              <a:t>SSRN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ACM Digital Library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Google Scholar Citations</a:t>
            </a:r>
          </a:p>
          <a:p>
            <a:pPr marL="214313" indent="-214313">
              <a:buFontTx/>
              <a:buChar char="-"/>
            </a:pPr>
            <a:r>
              <a:rPr lang="en-US" sz="1350" dirty="0"/>
              <a:t>Etc.</a:t>
            </a:r>
          </a:p>
          <a:p>
            <a:pPr marL="214313" indent="-214313">
              <a:buFontTx/>
              <a:buChar char="-"/>
            </a:pPr>
            <a:endParaRPr lang="en-US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6451069" y="2551906"/>
            <a:ext cx="21882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u="sng" dirty="0"/>
              <a:t>Individual </a:t>
            </a:r>
            <a:r>
              <a:rPr lang="en-US" sz="1350" u="sng" dirty="0" smtClean="0"/>
              <a:t>scholars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u="sng" dirty="0" smtClean="0"/>
              <a:t>Individual </a:t>
            </a:r>
            <a:r>
              <a:rPr lang="en-US" sz="1350" u="sng" dirty="0" err="1" smtClean="0"/>
              <a:t>Depts</a:t>
            </a:r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endParaRPr lang="en-US" sz="1350" u="sng" dirty="0"/>
          </a:p>
          <a:p>
            <a:r>
              <a:rPr lang="en-US" sz="1350" u="sng" dirty="0"/>
              <a:t>Librarians</a:t>
            </a:r>
          </a:p>
        </p:txBody>
      </p:sp>
      <p:cxnSp>
        <p:nvCxnSpPr>
          <p:cNvPr id="14" name="Elbow Connector 13"/>
          <p:cNvCxnSpPr/>
          <p:nvPr/>
        </p:nvCxnSpPr>
        <p:spPr>
          <a:xfrm>
            <a:off x="3098549" y="2734627"/>
            <a:ext cx="1197428" cy="363958"/>
          </a:xfrm>
          <a:prstGeom prst="bentConnector3">
            <a:avLst>
              <a:gd name="adj1" fmla="val 100455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flipV="1">
            <a:off x="2806985" y="4835433"/>
            <a:ext cx="1520871" cy="1000125"/>
          </a:xfrm>
          <a:prstGeom prst="bentConnector3">
            <a:avLst>
              <a:gd name="adj1" fmla="val 100103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rot="10800000" flipV="1">
            <a:off x="5216698" y="2734627"/>
            <a:ext cx="1114913" cy="356321"/>
          </a:xfrm>
          <a:prstGeom prst="bentConnector3">
            <a:avLst>
              <a:gd name="adj1" fmla="val 99795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0800000">
            <a:off x="5206144" y="4813934"/>
            <a:ext cx="1125467" cy="984854"/>
          </a:xfrm>
          <a:prstGeom prst="bentConnector3">
            <a:avLst>
              <a:gd name="adj1" fmla="val 100779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 rot="1351562">
            <a:off x="2921461" y="2851458"/>
            <a:ext cx="5806719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602B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Collective Intelligence</a:t>
            </a:r>
          </a:p>
        </p:txBody>
      </p:sp>
    </p:spTree>
    <p:extLst>
      <p:ext uri="{BB962C8B-B14F-4D97-AF65-F5344CB8AC3E}">
        <p14:creationId xmlns:p14="http://schemas.microsoft.com/office/powerpoint/2010/main" val="328010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KEO Funded Library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OA publishing</a:t>
            </a:r>
          </a:p>
          <a:p>
            <a:r>
              <a:rPr lang="en-US" dirty="0" smtClean="0"/>
              <a:t>ORCID</a:t>
            </a:r>
          </a:p>
          <a:p>
            <a:endParaRPr lang="en-US" dirty="0"/>
          </a:p>
          <a:p>
            <a:r>
              <a:rPr lang="ja-JP" altLang="en-US" dirty="0" smtClean="0"/>
              <a:t>等々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HKU OA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2010~12.	 Springer Open</a:t>
            </a:r>
          </a:p>
          <a:p>
            <a:r>
              <a:rPr lang="en-US" dirty="0" smtClean="0"/>
              <a:t>2013.  	 </a:t>
            </a:r>
            <a:r>
              <a:rPr lang="en-US" dirty="0" err="1" smtClean="0"/>
              <a:t>PLoS</a:t>
            </a:r>
            <a:endParaRPr lang="en-US" dirty="0"/>
          </a:p>
          <a:p>
            <a:pPr lvl="1"/>
            <a:r>
              <a:rPr lang="en-US" dirty="0" smtClean="0"/>
              <a:t>Institutional Membership</a:t>
            </a:r>
          </a:p>
          <a:p>
            <a:r>
              <a:rPr lang="en-US" dirty="0" smtClean="0"/>
              <a:t>2013~14.  Sage Open</a:t>
            </a:r>
          </a:p>
          <a:p>
            <a:endParaRPr lang="en-US" dirty="0"/>
          </a:p>
          <a:p>
            <a:r>
              <a:rPr lang="en-US" dirty="0" smtClean="0"/>
              <a:t>Others:</a:t>
            </a:r>
          </a:p>
          <a:p>
            <a:pPr lvl="1"/>
            <a:r>
              <a:rPr lang="en-US" dirty="0" smtClean="0"/>
              <a:t>PNAS</a:t>
            </a:r>
          </a:p>
          <a:p>
            <a:pPr lvl="1"/>
            <a:r>
              <a:rPr lang="en-US" dirty="0" err="1" smtClean="0"/>
              <a:t>BioMed</a:t>
            </a:r>
            <a:r>
              <a:rPr lang="en-US" dirty="0" smtClean="0"/>
              <a:t> Central</a:t>
            </a:r>
          </a:p>
          <a:p>
            <a:endParaRPr lang="en-US" dirty="0"/>
          </a:p>
          <a:p>
            <a:r>
              <a:rPr lang="en-US" dirty="0" smtClean="0"/>
              <a:t>2014? UGC Libraries join SCOAP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398" y="155187"/>
            <a:ext cx="7219950" cy="1280890"/>
          </a:xfrm>
        </p:spPr>
        <p:txBody>
          <a:bodyPr/>
          <a:lstStyle/>
          <a:p>
            <a:r>
              <a:rPr lang="en-US" altLang="ja-JP" dirty="0" smtClean="0"/>
              <a:t>ORCID:</a:t>
            </a:r>
            <a:r>
              <a:rPr lang="ja-JP" altLang="en-US" dirty="0" smtClean="0"/>
              <a:t> </a:t>
            </a:r>
            <a:r>
              <a:rPr lang="en-US" altLang="ja-JP" dirty="0" smtClean="0"/>
              <a:t>Institutional</a:t>
            </a:r>
            <a:r>
              <a:rPr lang="ja-JP" altLang="en-US" dirty="0" smtClean="0"/>
              <a:t> </a:t>
            </a:r>
            <a:r>
              <a:rPr lang="en-US" altLang="ja-JP" dirty="0" smtClean="0"/>
              <a:t>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15" t="9101" r="10310" b="20938"/>
          <a:stretch/>
        </p:blipFill>
        <p:spPr>
          <a:xfrm>
            <a:off x="0" y="1099051"/>
            <a:ext cx="9369766" cy="6675120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sp>
        <p:nvSpPr>
          <p:cNvPr id="5" name="Down Arrow 4"/>
          <p:cNvSpPr/>
          <p:nvPr/>
        </p:nvSpPr>
        <p:spPr>
          <a:xfrm>
            <a:off x="8017727" y="0"/>
            <a:ext cx="278548" cy="4962293"/>
          </a:xfrm>
          <a:prstGeom prst="down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8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14475" y="346471"/>
            <a:ext cx="7219950" cy="128089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The Problem:</a:t>
            </a:r>
            <a:br>
              <a:rPr lang="en-US" dirty="0" smtClean="0">
                <a:solidFill>
                  <a:schemeClr val="tx1"/>
                </a:solidFill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One Person: many names</a:t>
            </a:r>
            <a:endParaRPr lang="en-US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514475" y="1627361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200" u="sng" dirty="0"/>
              <a:t>Hong Kong ID </a:t>
            </a:r>
            <a:r>
              <a:rPr lang="en-US" sz="2200" u="sng" dirty="0" smtClean="0"/>
              <a:t>card</a:t>
            </a:r>
            <a:endParaRPr lang="en-US" sz="2200" u="sng" dirty="0"/>
          </a:p>
          <a:p>
            <a:pPr lvl="1"/>
            <a:r>
              <a:rPr lang="en-US" altLang="ja-JP" sz="1900" dirty="0"/>
              <a:t>Wong, Danny Wai Ming		Roman</a:t>
            </a:r>
          </a:p>
          <a:p>
            <a:pPr lvl="1"/>
            <a:r>
              <a:rPr lang="zh-TW" altLang="en-US" sz="1900" dirty="0"/>
              <a:t>黃</a:t>
            </a:r>
            <a:r>
              <a:rPr lang="zh-CN" altLang="en-US" sz="1900" dirty="0"/>
              <a:t>偉明</a:t>
            </a:r>
            <a:r>
              <a:rPr lang="en-US" altLang="zh-CN" sz="1900" dirty="0"/>
              <a:t>				</a:t>
            </a:r>
            <a:r>
              <a:rPr lang="en-US" altLang="zh-CN" sz="1900" dirty="0" smtClean="0"/>
              <a:t>		Chinese </a:t>
            </a:r>
            <a:r>
              <a:rPr lang="en-US" altLang="zh-CN" sz="1900" dirty="0"/>
              <a:t>(</a:t>
            </a:r>
            <a:r>
              <a:rPr lang="zh-TW" altLang="en-US" sz="1900" dirty="0"/>
              <a:t>漢</a:t>
            </a:r>
            <a:r>
              <a:rPr lang="zh-CN" altLang="en-US" sz="1900" dirty="0"/>
              <a:t>字 </a:t>
            </a:r>
            <a:r>
              <a:rPr lang="en-US" altLang="zh-CN" sz="1900" dirty="0"/>
              <a:t>- </a:t>
            </a:r>
            <a:r>
              <a:rPr lang="en-US" altLang="zh-CN" sz="1900" i="1" dirty="0" err="1"/>
              <a:t>hanzi</a:t>
            </a:r>
            <a:r>
              <a:rPr lang="en-US" altLang="zh-CN" sz="1900" dirty="0"/>
              <a:t>)</a:t>
            </a:r>
            <a:endParaRPr lang="en-US" sz="1900" dirty="0"/>
          </a:p>
          <a:p>
            <a:r>
              <a:rPr lang="en-US" sz="2200" u="sng" dirty="0" smtClean="0"/>
              <a:t>Published or Academic Form</a:t>
            </a:r>
          </a:p>
          <a:p>
            <a:pPr lvl="1"/>
            <a:r>
              <a:rPr lang="en-US" sz="1900" dirty="0" smtClean="0"/>
              <a:t>Wong, WMD</a:t>
            </a:r>
          </a:p>
          <a:p>
            <a:pPr lvl="1"/>
            <a:r>
              <a:rPr lang="en-US" sz="1900" dirty="0" smtClean="0"/>
              <a:t>Wong, WM</a:t>
            </a:r>
          </a:p>
          <a:p>
            <a:pPr lvl="1"/>
            <a:r>
              <a:rPr lang="en-US" sz="1900" dirty="0" smtClean="0"/>
              <a:t>Wong, DW</a:t>
            </a:r>
            <a:endParaRPr lang="en-GB" sz="1900" dirty="0"/>
          </a:p>
          <a:p>
            <a:r>
              <a:rPr lang="en-US" sz="2200" u="sng" dirty="0" smtClean="0"/>
              <a:t>Pronunciations from other vernaculars:</a:t>
            </a:r>
          </a:p>
          <a:p>
            <a:pPr lvl="1"/>
            <a:r>
              <a:rPr lang="en-US" sz="1900" dirty="0" err="1" smtClean="0"/>
              <a:t>Hanyu</a:t>
            </a:r>
            <a:r>
              <a:rPr lang="en-US" sz="1900" dirty="0" smtClean="0"/>
              <a:t> Pinyin (Mandarin)		Huang </a:t>
            </a:r>
            <a:r>
              <a:rPr lang="en-US" sz="1900" dirty="0" err="1" smtClean="0"/>
              <a:t>Weiming</a:t>
            </a:r>
            <a:endParaRPr lang="en-US" sz="1900" dirty="0" smtClean="0"/>
          </a:p>
          <a:p>
            <a:pPr lvl="1"/>
            <a:r>
              <a:rPr lang="en-US" altLang="zh-CN" sz="1900" dirty="0" err="1" smtClean="0"/>
              <a:t>WadeGiles</a:t>
            </a:r>
            <a:r>
              <a:rPr lang="zh-CN" altLang="en-US" sz="1900" dirty="0" smtClean="0"/>
              <a:t>（</a:t>
            </a:r>
            <a:r>
              <a:rPr lang="en-US" altLang="zh-CN" sz="1900" dirty="0" smtClean="0"/>
              <a:t>Taiwan</a:t>
            </a:r>
            <a:r>
              <a:rPr lang="zh-CN" altLang="en-US" sz="1900" dirty="0" smtClean="0"/>
              <a:t>）</a:t>
            </a:r>
            <a:r>
              <a:rPr lang="en-US" altLang="zh-CN" sz="1900" dirty="0" smtClean="0"/>
              <a:t>			Huang Wei-</a:t>
            </a:r>
            <a:r>
              <a:rPr lang="en-US" altLang="zh-CN" sz="1900" dirty="0" err="1" smtClean="0"/>
              <a:t>ming</a:t>
            </a:r>
            <a:endParaRPr lang="en-US" altLang="zh-CN" sz="1900" dirty="0" smtClean="0"/>
          </a:p>
          <a:p>
            <a:pPr lvl="1"/>
            <a:r>
              <a:rPr lang="en-US" sz="1900" dirty="0" err="1" smtClean="0"/>
              <a:t>Fokkien</a:t>
            </a:r>
            <a:r>
              <a:rPr lang="en-US" sz="1900" dirty="0" smtClean="0"/>
              <a:t> people in Taiwan		Hwang, Wai-</a:t>
            </a:r>
            <a:r>
              <a:rPr lang="en-US" sz="1900" dirty="0" err="1" smtClean="0"/>
              <a:t>ming</a:t>
            </a:r>
            <a:endParaRPr lang="en-US" sz="1900" dirty="0" smtClean="0"/>
          </a:p>
          <a:p>
            <a:pPr lvl="1"/>
            <a:r>
              <a:rPr lang="en-US" sz="1900" dirty="0" smtClean="0"/>
              <a:t>Korean:						Huang </a:t>
            </a:r>
            <a:r>
              <a:rPr lang="en-US" sz="1900" dirty="0" err="1" smtClean="0"/>
              <a:t>Wim</a:t>
            </a:r>
            <a:r>
              <a:rPr lang="en-US" sz="1900" dirty="0" smtClean="0"/>
              <a:t> </a:t>
            </a:r>
            <a:r>
              <a:rPr lang="en-US" sz="1900" dirty="0" err="1" smtClean="0"/>
              <a:t>Yeong</a:t>
            </a:r>
            <a:endParaRPr lang="en-US" sz="1900" dirty="0" smtClean="0"/>
          </a:p>
          <a:p>
            <a:r>
              <a:rPr lang="en-US" sz="2200" u="sng" dirty="0" smtClean="0"/>
              <a:t>Other listings,</a:t>
            </a:r>
          </a:p>
          <a:p>
            <a:pPr lvl="1"/>
            <a:r>
              <a:rPr lang="en-US" sz="1900" dirty="0" smtClean="0"/>
              <a:t>Wong, Danny WM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name: many people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1473450"/>
            <a:ext cx="8229600" cy="5248747"/>
          </a:xfrm>
        </p:spPr>
        <p:txBody>
          <a:bodyPr>
            <a:noAutofit/>
          </a:bodyPr>
          <a:lstStyle/>
          <a:p>
            <a:r>
              <a:rPr lang="en-US" u="sng" dirty="0" smtClean="0"/>
              <a:t>Academic Name</a:t>
            </a:r>
          </a:p>
          <a:p>
            <a:pPr lvl="1"/>
            <a:r>
              <a:rPr lang="en-US" dirty="0" smtClean="0"/>
              <a:t>Wong, DWM</a:t>
            </a:r>
          </a:p>
          <a:p>
            <a:pPr lvl="2"/>
            <a:r>
              <a:rPr lang="en-US" dirty="0" smtClean="0"/>
              <a:t>Wong, Daniel Wai Ming</a:t>
            </a:r>
          </a:p>
          <a:p>
            <a:pPr lvl="2"/>
            <a:r>
              <a:rPr lang="en-US" dirty="0" smtClean="0"/>
              <a:t>Wong, David Wing Man</a:t>
            </a:r>
          </a:p>
          <a:p>
            <a:r>
              <a:rPr lang="en-US" u="sng" dirty="0" smtClean="0"/>
              <a:t>From Romanization to </a:t>
            </a:r>
            <a:r>
              <a:rPr lang="en-US" u="sng" dirty="0" err="1" smtClean="0"/>
              <a:t>Hanzi</a:t>
            </a:r>
            <a:r>
              <a:rPr lang="en-US" u="sng" dirty="0" smtClean="0"/>
              <a:t> (</a:t>
            </a:r>
            <a:r>
              <a:rPr lang="zh-TW" altLang="en-US" u="sng" dirty="0"/>
              <a:t>漢</a:t>
            </a:r>
            <a:r>
              <a:rPr lang="zh-CN" altLang="en-US" u="sng" dirty="0" smtClean="0"/>
              <a:t>字</a:t>
            </a:r>
            <a:r>
              <a:rPr lang="en-US" altLang="zh-CN" u="sng" dirty="0" smtClean="0"/>
              <a:t>)</a:t>
            </a:r>
            <a:r>
              <a:rPr lang="en-US" altLang="zh-CN" dirty="0" smtClean="0"/>
              <a:t> </a:t>
            </a:r>
          </a:p>
          <a:p>
            <a:pPr lvl="1"/>
            <a:r>
              <a:rPr lang="en-US" dirty="0" smtClean="0"/>
              <a:t>Wong, Wai-</a:t>
            </a:r>
            <a:r>
              <a:rPr lang="en-US" dirty="0" err="1" smtClean="0"/>
              <a:t>ming</a:t>
            </a:r>
            <a:endParaRPr lang="en-US" dirty="0" smtClean="0"/>
          </a:p>
          <a:p>
            <a:pPr lvl="2"/>
            <a:r>
              <a:rPr lang="zh-TW" altLang="en-US" dirty="0" smtClean="0"/>
              <a:t>黃</a:t>
            </a:r>
            <a:r>
              <a:rPr lang="zh-CN" altLang="en-US" dirty="0"/>
              <a:t>偉</a:t>
            </a:r>
            <a:r>
              <a:rPr lang="zh-CN" altLang="en-US" dirty="0" smtClean="0"/>
              <a:t>明</a:t>
            </a:r>
            <a:r>
              <a:rPr lang="en-US" altLang="zh-CN" dirty="0" smtClean="0"/>
              <a:t>	  	(traditional)</a:t>
            </a:r>
          </a:p>
          <a:p>
            <a:pPr lvl="2"/>
            <a:r>
              <a:rPr lang="zh-CN" altLang="en-US" dirty="0" smtClean="0"/>
              <a:t>黄伟明</a:t>
            </a:r>
            <a:r>
              <a:rPr lang="en-US" altLang="zh-CN" dirty="0" smtClean="0"/>
              <a:t>		(simplified)</a:t>
            </a:r>
            <a:endParaRPr lang="en-US" altLang="zh-CN" dirty="0"/>
          </a:p>
          <a:p>
            <a:pPr lvl="2"/>
            <a:r>
              <a:rPr lang="zh-CN" altLang="en-US" dirty="0"/>
              <a:t>王偉</a:t>
            </a:r>
            <a:r>
              <a:rPr lang="zh-CN" altLang="en-US" dirty="0" smtClean="0"/>
              <a:t>明</a:t>
            </a:r>
            <a:endParaRPr lang="en-US" dirty="0" smtClean="0"/>
          </a:p>
          <a:p>
            <a:r>
              <a:rPr lang="en-US" altLang="zh-CN" u="sng" dirty="0" smtClean="0"/>
              <a:t>From </a:t>
            </a:r>
            <a:r>
              <a:rPr lang="en-US" u="sng" dirty="0" err="1" smtClean="0"/>
              <a:t>Hanzi</a:t>
            </a:r>
            <a:r>
              <a:rPr lang="en-US" u="sng" dirty="0" smtClean="0"/>
              <a:t> (</a:t>
            </a:r>
            <a:r>
              <a:rPr lang="zh-CN" altLang="en-US" u="sng" dirty="0" smtClean="0"/>
              <a:t>汉字</a:t>
            </a:r>
            <a:r>
              <a:rPr lang="en-US" altLang="zh-CN" u="sng" dirty="0" smtClean="0"/>
              <a:t>) to Romanization</a:t>
            </a:r>
          </a:p>
          <a:p>
            <a:pPr lvl="1"/>
            <a:r>
              <a:rPr lang="zh-CN" altLang="en-US" dirty="0" smtClean="0"/>
              <a:t>黄偉明</a:t>
            </a:r>
            <a:endParaRPr lang="en-US" altLang="zh-CN" dirty="0" smtClean="0"/>
          </a:p>
          <a:p>
            <a:pPr lvl="2"/>
            <a:r>
              <a:rPr lang="en-US" dirty="0" smtClean="0"/>
              <a:t>Wong, Wai-</a:t>
            </a:r>
            <a:r>
              <a:rPr lang="en-US" dirty="0" err="1" smtClean="0"/>
              <a:t>ming</a:t>
            </a:r>
            <a:r>
              <a:rPr lang="en-US" dirty="0"/>
              <a:t>	</a:t>
            </a:r>
            <a:r>
              <a:rPr lang="en-US" dirty="0" smtClean="0"/>
              <a:t>	(Hong Kong customary)</a:t>
            </a:r>
          </a:p>
          <a:p>
            <a:pPr lvl="2"/>
            <a:r>
              <a:rPr lang="en-US" dirty="0" smtClean="0"/>
              <a:t>Huang, </a:t>
            </a:r>
            <a:r>
              <a:rPr lang="en-US" dirty="0" err="1" smtClean="0"/>
              <a:t>Weiming</a:t>
            </a:r>
            <a:r>
              <a:rPr lang="en-US" dirty="0" smtClean="0"/>
              <a:t>      		(</a:t>
            </a:r>
            <a:r>
              <a:rPr lang="en-US" dirty="0" err="1" smtClean="0"/>
              <a:t>Hanyu</a:t>
            </a:r>
            <a:r>
              <a:rPr lang="en-US" dirty="0" smtClean="0"/>
              <a:t> Pinyin)</a:t>
            </a:r>
          </a:p>
          <a:p>
            <a:pPr lvl="2"/>
            <a:r>
              <a:rPr lang="en-US" dirty="0" smtClean="0"/>
              <a:t>Huang, Wei-</a:t>
            </a:r>
            <a:r>
              <a:rPr lang="en-US" dirty="0" err="1" smtClean="0"/>
              <a:t>ming</a:t>
            </a:r>
            <a:r>
              <a:rPr lang="en-US" dirty="0" smtClean="0"/>
              <a:t>  		(Taiwan Wade-Giles)</a:t>
            </a:r>
          </a:p>
          <a:p>
            <a:pPr lvl="2"/>
            <a:r>
              <a:rPr lang="en-US" dirty="0" smtClean="0"/>
              <a:t>Hwang, Wai-</a:t>
            </a:r>
            <a:r>
              <a:rPr lang="en-US" dirty="0" err="1" smtClean="0"/>
              <a:t>ming</a:t>
            </a:r>
            <a:r>
              <a:rPr lang="en-US" dirty="0" smtClean="0"/>
              <a:t>		(</a:t>
            </a:r>
            <a:r>
              <a:rPr lang="en-US" dirty="0" err="1" smtClean="0"/>
              <a:t>Fokkien</a:t>
            </a:r>
            <a:r>
              <a:rPr lang="en-US" dirty="0" smtClean="0"/>
              <a:t> customary)</a:t>
            </a:r>
            <a:endParaRPr lang="en-US" dirty="0"/>
          </a:p>
          <a:p>
            <a:pPr marL="914400" lvl="2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25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Ambiguous identity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Authors</a:t>
            </a:r>
            <a:endParaRPr lang="en-GB" sz="2400" dirty="0"/>
          </a:p>
          <a:p>
            <a:r>
              <a:rPr lang="en-US" sz="2400" dirty="0" smtClean="0"/>
              <a:t>Inventors</a:t>
            </a:r>
            <a:endParaRPr lang="en-GB" sz="2400" dirty="0"/>
          </a:p>
          <a:p>
            <a:r>
              <a:rPr lang="en-US" sz="2400" dirty="0"/>
              <a:t>Principal / Co-Investigators</a:t>
            </a:r>
            <a:endParaRPr lang="en-GB" sz="2400" dirty="0"/>
          </a:p>
          <a:p>
            <a:r>
              <a:rPr lang="en-US" sz="2400" dirty="0"/>
              <a:t>Contractors / consultants</a:t>
            </a:r>
            <a:endParaRPr lang="en-GB" sz="2400" dirty="0"/>
          </a:p>
          <a:p>
            <a:r>
              <a:rPr lang="en-US" sz="2400" dirty="0"/>
              <a:t>Architects</a:t>
            </a:r>
            <a:endParaRPr lang="en-GB" sz="2400" dirty="0"/>
          </a:p>
          <a:p>
            <a:r>
              <a:rPr lang="en-US" sz="2400" dirty="0"/>
              <a:t>Thesis advisors</a:t>
            </a:r>
            <a:endParaRPr lang="en-GB" sz="2400" dirty="0"/>
          </a:p>
          <a:p>
            <a:r>
              <a:rPr lang="ja-JP" altLang="en-US" sz="2400" dirty="0"/>
              <a:t>等々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735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incarnate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1711569"/>
            <a:ext cx="7219950" cy="4900246"/>
          </a:xfrm>
        </p:spPr>
        <p:txBody>
          <a:bodyPr>
            <a:noAutofit/>
          </a:bodyPr>
          <a:lstStyle/>
          <a:p>
            <a:r>
              <a:rPr lang="en-US" sz="2400" dirty="0" smtClean="0"/>
              <a:t>Personal Reputation</a:t>
            </a:r>
          </a:p>
          <a:p>
            <a:pPr lvl="1"/>
            <a:r>
              <a:rPr lang="en-US" sz="2000" dirty="0" smtClean="0"/>
              <a:t>Lost </a:t>
            </a:r>
            <a:r>
              <a:rPr lang="en-US" sz="2000" dirty="0"/>
              <a:t>citations</a:t>
            </a:r>
            <a:endParaRPr lang="en-GB" sz="2000" dirty="0"/>
          </a:p>
          <a:p>
            <a:pPr lvl="1"/>
            <a:r>
              <a:rPr lang="en-US" sz="2000" dirty="0"/>
              <a:t>Lost opportunities</a:t>
            </a:r>
            <a:endParaRPr lang="en-GB" sz="2000" dirty="0"/>
          </a:p>
          <a:p>
            <a:pPr lvl="1"/>
            <a:r>
              <a:rPr lang="en-US" sz="2000" dirty="0"/>
              <a:t>Lower measures of esteem</a:t>
            </a:r>
            <a:endParaRPr lang="en-GB" sz="2000" dirty="0"/>
          </a:p>
          <a:p>
            <a:pPr lvl="2"/>
            <a:r>
              <a:rPr lang="en-US" sz="1800" dirty="0"/>
              <a:t>Peer </a:t>
            </a:r>
            <a:r>
              <a:rPr lang="en-US" sz="1800" dirty="0" smtClean="0"/>
              <a:t>review</a:t>
            </a:r>
            <a:endParaRPr lang="en-GB" sz="1800" dirty="0"/>
          </a:p>
          <a:p>
            <a:r>
              <a:rPr lang="en-US" sz="2400" dirty="0"/>
              <a:t>Smaller </a:t>
            </a:r>
            <a:r>
              <a:rPr lang="en-US" sz="2400" dirty="0" smtClean="0"/>
              <a:t>Institutional digital </a:t>
            </a:r>
            <a:r>
              <a:rPr lang="en-US" sz="2400" dirty="0"/>
              <a:t>footprint</a:t>
            </a:r>
            <a:endParaRPr lang="en-GB" sz="2400" dirty="0"/>
          </a:p>
          <a:p>
            <a:pPr lvl="1"/>
            <a:r>
              <a:rPr lang="en-US" sz="2000" dirty="0"/>
              <a:t>Rankings</a:t>
            </a:r>
            <a:endParaRPr lang="en-GB" sz="2000" dirty="0"/>
          </a:p>
          <a:p>
            <a:pPr lvl="1"/>
            <a:r>
              <a:rPr lang="en-US" sz="2000" dirty="0"/>
              <a:t>Peer review</a:t>
            </a:r>
            <a:endParaRPr lang="en-GB" sz="2000" dirty="0"/>
          </a:p>
          <a:p>
            <a:pPr lvl="1"/>
            <a:r>
              <a:rPr lang="en-US" sz="2000" dirty="0"/>
              <a:t>Less funding</a:t>
            </a:r>
            <a:endParaRPr lang="en-GB" sz="2000" dirty="0"/>
          </a:p>
          <a:p>
            <a:pPr lvl="1"/>
            <a:r>
              <a:rPr lang="en-US" sz="2000" dirty="0"/>
              <a:t>Smaller standing in </a:t>
            </a:r>
            <a:r>
              <a:rPr lang="en-US" sz="2000" dirty="0" err="1"/>
              <a:t>Unesco</a:t>
            </a:r>
            <a:r>
              <a:rPr lang="en-US" sz="2000" dirty="0"/>
              <a:t> country </a:t>
            </a:r>
            <a:r>
              <a:rPr lang="en-US" sz="2000" dirty="0" smtClean="0"/>
              <a:t>reports</a:t>
            </a:r>
          </a:p>
          <a:p>
            <a:pPr lvl="1"/>
            <a:r>
              <a:rPr lang="ja-JP" altLang="en-US" sz="2000" dirty="0"/>
              <a:t>等々</a:t>
            </a:r>
            <a:endParaRPr lang="en-GB" sz="2000" dirty="0"/>
          </a:p>
          <a:p>
            <a:pPr lvl="1"/>
            <a:endParaRPr lang="en-GB" sz="18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89189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6B8CC-193F-4250-BC1F-F7A4E6423114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522" t="8632" b="19252"/>
          <a:stretch/>
        </p:blipFill>
        <p:spPr>
          <a:xfrm>
            <a:off x="0" y="0"/>
            <a:ext cx="10854690" cy="70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6B8CC-193F-4250-BC1F-F7A4E6423114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1026" name="Picture 2" descr="https://i.embed.ly/1/image?url=https%3A%2F%2Flh6.googleusercontent.com%2F-tUb_w3Dr_-U%2FUeVN_v8ZwoI%2FAAAAAAAAACg%2FJjG9DQoiMJI%2Fw720-h540-no%2FOAuth_flow_add_info.png&amp;key=afea23f29e5a4f63bd166897e3dc72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25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HKU OA: Events &amp;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1825782"/>
            <a:ext cx="7219950" cy="5032218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2000.  e-Thesis Mandate</a:t>
            </a:r>
          </a:p>
          <a:p>
            <a:pPr lvl="1"/>
            <a:r>
              <a:rPr lang="en-US" sz="1800" dirty="0" smtClean="0"/>
              <a:t>2005. Retro theses scanned </a:t>
            </a:r>
            <a:r>
              <a:rPr lang="en-US" sz="1800" dirty="0" smtClean="0">
                <a:sym typeface="Wingdings" panose="05000000000000000000" pitchFamily="2" charset="2"/>
              </a:rPr>
              <a:t> 22,000+ now online (2014)</a:t>
            </a:r>
            <a:endParaRPr lang="en-US" sz="1800" dirty="0" smtClean="0"/>
          </a:p>
          <a:p>
            <a:pPr lvl="1"/>
            <a:r>
              <a:rPr lang="en-US" sz="1800" dirty="0" smtClean="0"/>
              <a:t>2010. Only </a:t>
            </a:r>
            <a:r>
              <a:rPr lang="en-US" sz="1800" dirty="0" err="1" smtClean="0"/>
              <a:t>e-thesis</a:t>
            </a:r>
            <a:r>
              <a:rPr lang="en-US" sz="1800" dirty="0" smtClean="0"/>
              <a:t> collected for non-research degrees</a:t>
            </a:r>
          </a:p>
          <a:p>
            <a:r>
              <a:rPr lang="en-US" sz="2000" dirty="0" smtClean="0"/>
              <a:t>2008 Creative Commons, Hong Kong</a:t>
            </a:r>
          </a:p>
          <a:p>
            <a:r>
              <a:rPr lang="en-US" sz="2000" dirty="0" smtClean="0"/>
              <a:t>2009.  Berlin Declaration on OA, signatory</a:t>
            </a:r>
          </a:p>
          <a:p>
            <a:r>
              <a:rPr lang="en-US" sz="2000" dirty="0" smtClean="0"/>
              <a:t>2009.  HKU KE initiative launched</a:t>
            </a:r>
          </a:p>
          <a:p>
            <a:r>
              <a:rPr lang="en-US" sz="2000" dirty="0" smtClean="0"/>
              <a:t>2010.  HKU Libraries OA Policy</a:t>
            </a:r>
          </a:p>
          <a:p>
            <a:r>
              <a:rPr lang="en-US" sz="2000" dirty="0" smtClean="0"/>
              <a:t>2011.  Intellectual Property Rights Policy</a:t>
            </a:r>
          </a:p>
          <a:p>
            <a:pPr lvl="1"/>
            <a:r>
              <a:rPr lang="en-US" sz="1800" dirty="0" smtClean="0"/>
              <a:t>[Staff </a:t>
            </a:r>
            <a:r>
              <a:rPr lang="en-US" sz="1800" dirty="0"/>
              <a:t>grant the University a </a:t>
            </a:r>
            <a:r>
              <a:rPr lang="en-US" sz="1800" dirty="0" smtClean="0"/>
              <a:t>non-exclusive </a:t>
            </a:r>
            <a:r>
              <a:rPr lang="en-US" sz="1800" dirty="0" err="1" smtClean="0"/>
              <a:t>licence</a:t>
            </a:r>
            <a:r>
              <a:rPr lang="en-US" sz="1800" dirty="0"/>
              <a:t>]</a:t>
            </a:r>
            <a:endParaRPr lang="en-US" sz="1800" dirty="0" smtClean="0"/>
          </a:p>
          <a:p>
            <a:pPr lvl="1"/>
            <a:r>
              <a:rPr lang="en-US" sz="1800" dirty="0" smtClean="0"/>
              <a:t>[Staff shall procure a right from the publisher for the University to repost in the University’s IR]</a:t>
            </a:r>
          </a:p>
          <a:p>
            <a:pPr lvl="1"/>
            <a:r>
              <a:rPr lang="en-US" sz="1800" dirty="0" smtClean="0"/>
              <a:t>HKU </a:t>
            </a:r>
            <a:r>
              <a:rPr lang="en-US" sz="1800" dirty="0" smtClean="0">
                <a:sym typeface="Wingdings" panose="05000000000000000000" pitchFamily="2" charset="2"/>
              </a:rPr>
              <a:t> All UGC universities ?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2014?.  Policy on Data Management</a:t>
            </a:r>
          </a:p>
          <a:p>
            <a:pPr lvl="1"/>
            <a:r>
              <a:rPr lang="en-US" sz="1800" dirty="0" smtClean="0">
                <a:sym typeface="Wingdings" panose="05000000000000000000" pitchFamily="2" charset="2"/>
              </a:rPr>
              <a:t>HKU  All UGC universities ?</a:t>
            </a:r>
          </a:p>
        </p:txBody>
      </p:sp>
    </p:spTree>
    <p:extLst>
      <p:ext uri="{BB962C8B-B14F-4D97-AF65-F5344CB8AC3E}">
        <p14:creationId xmlns:p14="http://schemas.microsoft.com/office/powerpoint/2010/main" val="413328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10" t="8161"/>
          <a:stretch/>
        </p:blipFill>
        <p:spPr>
          <a:xfrm>
            <a:off x="0" y="0"/>
            <a:ext cx="10905276" cy="89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1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ina administrative claimed included.sv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7678615" cy="626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019800" y="4648200"/>
            <a:ext cx="2057400" cy="1676400"/>
          </a:xfrm>
          <a:prstGeom prst="ellipse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14475" y="624110"/>
            <a:ext cx="7219950" cy="1280890"/>
          </a:xfrm>
        </p:spPr>
        <p:txBody>
          <a:bodyPr/>
          <a:lstStyle/>
          <a:p>
            <a:r>
              <a:rPr lang="en-US" dirty="0" smtClean="0"/>
              <a:t>Greater China Survey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14474" y="5556502"/>
            <a:ext cx="3010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OA Mandates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OA Publishing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07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Hong Kong SAR</a:t>
            </a:r>
            <a:br>
              <a:rPr lang="en-US" dirty="0" smtClean="0"/>
            </a:br>
            <a:r>
              <a:rPr lang="en-US" dirty="0"/>
              <a:t>	HKIR - </a:t>
            </a:r>
            <a:r>
              <a:rPr lang="en-US" dirty="0">
                <a:hlinkClick r:id="rId2"/>
              </a:rPr>
              <a:t>http://hkir.ust.hk/hkir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475" y="2414953"/>
            <a:ext cx="7219950" cy="444304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HKU		144,338			</a:t>
            </a:r>
            <a:r>
              <a:rPr lang="en-US" dirty="0" err="1" smtClean="0"/>
              <a:t>DSpace</a:t>
            </a:r>
            <a:r>
              <a:rPr lang="en-US" dirty="0" smtClean="0"/>
              <a:t>-CRIS</a:t>
            </a:r>
          </a:p>
          <a:p>
            <a:r>
              <a:rPr lang="en-US" dirty="0" smtClean="0"/>
              <a:t>CUHK	80,252			</a:t>
            </a:r>
            <a:r>
              <a:rPr lang="en-US" dirty="0" err="1" smtClean="0"/>
              <a:t>DSpace</a:t>
            </a:r>
            <a:endParaRPr lang="en-US" dirty="0" smtClean="0"/>
          </a:p>
          <a:p>
            <a:r>
              <a:rPr lang="en-US" dirty="0" smtClean="0"/>
              <a:t>HKUST	63,513			</a:t>
            </a:r>
            <a:r>
              <a:rPr lang="en-US" dirty="0" err="1" smtClean="0"/>
              <a:t>VuFind</a:t>
            </a:r>
            <a:r>
              <a:rPr lang="en-US" dirty="0" smtClean="0"/>
              <a:t> / </a:t>
            </a:r>
            <a:r>
              <a:rPr lang="en-US" dirty="0" err="1" smtClean="0"/>
              <a:t>DSpace</a:t>
            </a:r>
            <a:endParaRPr lang="en-US" dirty="0" smtClean="0"/>
          </a:p>
          <a:p>
            <a:r>
              <a:rPr lang="en-US" dirty="0" smtClean="0"/>
              <a:t>HK </a:t>
            </a:r>
            <a:r>
              <a:rPr lang="en-US" dirty="0" err="1" smtClean="0"/>
              <a:t>IeD</a:t>
            </a:r>
            <a:r>
              <a:rPr lang="en-US" dirty="0" smtClean="0"/>
              <a:t>	12,300			</a:t>
            </a:r>
            <a:r>
              <a:rPr lang="en-US" dirty="0" err="1" smtClean="0"/>
              <a:t>DSpace</a:t>
            </a:r>
            <a:endParaRPr lang="en-US" dirty="0" smtClean="0"/>
          </a:p>
          <a:p>
            <a:r>
              <a:rPr lang="en-US" dirty="0" err="1" smtClean="0"/>
              <a:t>PolyU</a:t>
            </a:r>
            <a:r>
              <a:rPr lang="en-US" dirty="0" smtClean="0"/>
              <a:t>		5,755			</a:t>
            </a:r>
            <a:r>
              <a:rPr lang="en-US" dirty="0" err="1" smtClean="0"/>
              <a:t>DSpace</a:t>
            </a:r>
            <a:endParaRPr lang="en-US" dirty="0" smtClean="0"/>
          </a:p>
          <a:p>
            <a:r>
              <a:rPr lang="en-US" dirty="0" err="1" smtClean="0"/>
              <a:t>CityU</a:t>
            </a:r>
            <a:r>
              <a:rPr lang="en-US" dirty="0" smtClean="0"/>
              <a:t>		3,630			</a:t>
            </a:r>
            <a:r>
              <a:rPr lang="en-US" dirty="0" err="1" smtClean="0"/>
              <a:t>DSpace</a:t>
            </a:r>
            <a:endParaRPr lang="en-US" dirty="0" smtClean="0"/>
          </a:p>
          <a:p>
            <a:r>
              <a:rPr lang="en-US" dirty="0" smtClean="0"/>
              <a:t>HKBU		1,113			Digital Commons (</a:t>
            </a:r>
            <a:r>
              <a:rPr lang="en-US" dirty="0" err="1" smtClean="0"/>
              <a:t>BePress</a:t>
            </a:r>
            <a:r>
              <a:rPr lang="en-US" dirty="0" smtClean="0"/>
              <a:t>)</a:t>
            </a:r>
          </a:p>
          <a:p>
            <a:r>
              <a:rPr lang="en-US" dirty="0" smtClean="0"/>
              <a:t>LU		600				Digital Commons (</a:t>
            </a:r>
            <a:r>
              <a:rPr lang="en-US" dirty="0" err="1" smtClean="0"/>
              <a:t>BePress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Project of </a:t>
            </a:r>
            <a:r>
              <a:rPr lang="en-US" dirty="0" err="1"/>
              <a:t>Jsys</a:t>
            </a:r>
            <a:r>
              <a:rPr lang="en-US" dirty="0"/>
              <a:t>, sub-committee of JULAC</a:t>
            </a:r>
          </a:p>
          <a:p>
            <a:r>
              <a:rPr lang="en-US" dirty="0" smtClean="0"/>
              <a:t>OAI-PMH</a:t>
            </a:r>
            <a:endParaRPr lang="en-US" dirty="0"/>
          </a:p>
          <a:p>
            <a:r>
              <a:rPr lang="en-US" dirty="0" smtClean="0"/>
              <a:t>HKIR metadata in Primo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112" y="6241443"/>
            <a:ext cx="748089" cy="6165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5938" y="1854396"/>
            <a:ext cx="3587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Arial Narrow" panose="020B0606020202030204" pitchFamily="34" charset="0"/>
              </a:rPr>
              <a:t>Publication</a:t>
            </a:r>
            <a:r>
              <a:rPr lang="en-US" dirty="0" smtClean="0">
                <a:latin typeface="Arial Narrow" panose="020B0606020202030204" pitchFamily="34" charset="0"/>
              </a:rPr>
              <a:t>	</a:t>
            </a:r>
          </a:p>
          <a:p>
            <a:r>
              <a:rPr lang="en-US" u="sng" dirty="0" smtClean="0">
                <a:latin typeface="Arial Narrow" panose="020B0606020202030204" pitchFamily="34" charset="0"/>
              </a:rPr>
              <a:t>Items</a:t>
            </a:r>
            <a:r>
              <a:rPr lang="en-US" dirty="0" smtClean="0">
                <a:latin typeface="Arial Narrow" panose="020B0606020202030204" pitchFamily="34" charset="0"/>
              </a:rPr>
              <a:t>                         </a:t>
            </a:r>
            <a:r>
              <a:rPr lang="en-US" u="sng" dirty="0">
                <a:latin typeface="Arial Narrow" panose="020B0606020202030204" pitchFamily="34" charset="0"/>
              </a:rPr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355340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558" t="22545"/>
          <a:stretch/>
        </p:blipFill>
        <p:spPr>
          <a:xfrm>
            <a:off x="0" y="0"/>
            <a:ext cx="10539046" cy="7259516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112" y="6241443"/>
            <a:ext cx="748089" cy="61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8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9" t="8911"/>
          <a:stretch/>
        </p:blipFill>
        <p:spPr>
          <a:xfrm>
            <a:off x="0" y="0"/>
            <a:ext cx="12222933" cy="88844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30675">
            <a:off x="6288989" y="4484738"/>
            <a:ext cx="260520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University of Macao</a:t>
            </a:r>
          </a:p>
          <a:p>
            <a:pPr marL="342900" indent="-342900">
              <a:buFontTx/>
              <a:buChar char="-"/>
            </a:pPr>
            <a:r>
              <a:rPr lang="en-US" altLang="zh-CN" sz="2000" b="1" dirty="0" err="1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DSpace</a:t>
            </a:r>
            <a:endParaRPr lang="en-US" altLang="zh-CN" sz="2000" b="1" dirty="0" smtClean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  <a:p>
            <a:pPr marL="342900" indent="-342900">
              <a:buFontTx/>
              <a:buChar char="-"/>
            </a:pPr>
            <a:r>
              <a:rPr lang="en-US" altLang="zh-CN" sz="2000" b="1" dirty="0" smtClean="0">
                <a:ln w="10541" cmpd="sng">
                  <a:solidFill>
                    <a:srgbClr val="247737"/>
                  </a:solidFill>
                  <a:prstDash val="solid"/>
                </a:ln>
                <a:latin typeface="Arial" charset="0"/>
              </a:rPr>
              <a:t>3,147 items</a:t>
            </a:r>
            <a:endParaRPr lang="en-US" altLang="zh-CN" sz="2000" b="1" dirty="0">
              <a:ln w="10541" cmpd="sng">
                <a:solidFill>
                  <a:srgbClr val="247737"/>
                </a:solidFill>
                <a:prstDash val="solid"/>
              </a:ln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016" y="6247299"/>
            <a:ext cx="740984" cy="6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Hong Kong SAR &amp; Macao 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OA Publishing</a:t>
            </a:r>
          </a:p>
          <a:p>
            <a:pPr lvl="1"/>
            <a:r>
              <a:rPr lang="en-US" sz="2000" dirty="0" smtClean="0"/>
              <a:t>HKU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OA Mandates</a:t>
            </a:r>
          </a:p>
          <a:p>
            <a:pPr lvl="1"/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HKU</a:t>
            </a:r>
          </a:p>
          <a:p>
            <a:pPr lvl="1"/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</a:rPr>
              <a:t>PolyU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</a:endParaRPr>
          </a:p>
          <a:p>
            <a:pPr lvl="2"/>
            <a:r>
              <a:rPr lang="en-US" sz="1800" dirty="0" smtClean="0">
                <a:solidFill>
                  <a:schemeClr val="bg1">
                    <a:lumMod val="85000"/>
                  </a:schemeClr>
                </a:solidFill>
              </a:rPr>
              <a:t>2010 ~ “Policy in Support of Open Access to Published Research”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112" y="6241443"/>
            <a:ext cx="748089" cy="6165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128" y="6241443"/>
            <a:ext cx="740984" cy="6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2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Hong Kong SAR &amp; Macao 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OA Publishing</a:t>
            </a:r>
          </a:p>
          <a:p>
            <a:pPr lvl="1"/>
            <a:r>
              <a:rPr lang="en-US" sz="2000" dirty="0" smtClean="0"/>
              <a:t>HKU</a:t>
            </a:r>
          </a:p>
          <a:p>
            <a:endParaRPr lang="en-US" sz="2400" dirty="0"/>
          </a:p>
          <a:p>
            <a:r>
              <a:rPr lang="en-US" sz="2400" dirty="0" smtClean="0"/>
              <a:t>OA Mandates</a:t>
            </a:r>
          </a:p>
          <a:p>
            <a:pPr lvl="1"/>
            <a:r>
              <a:rPr lang="en-US" sz="2000" dirty="0" smtClean="0"/>
              <a:t>HKU</a:t>
            </a:r>
          </a:p>
          <a:p>
            <a:pPr lvl="1"/>
            <a:r>
              <a:rPr lang="en-US" sz="2000" dirty="0" err="1" smtClean="0"/>
              <a:t>PolyU</a:t>
            </a:r>
            <a:endParaRPr lang="en-US" sz="2000" dirty="0" smtClean="0"/>
          </a:p>
          <a:p>
            <a:pPr lvl="2"/>
            <a:r>
              <a:rPr lang="en-US" sz="1800" dirty="0" smtClean="0"/>
              <a:t>2010 ~ “Policy in Support of Open Access to Published Research”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112" y="6241443"/>
            <a:ext cx="748089" cy="6165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128" y="6241443"/>
            <a:ext cx="740984" cy="6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2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Taiwan ROC</a:t>
            </a:r>
            <a:br>
              <a:rPr lang="en-US" dirty="0"/>
            </a:br>
            <a:r>
              <a:rPr lang="en-US" dirty="0"/>
              <a:t>	TAIR - </a:t>
            </a:r>
            <a:r>
              <a:rPr lang="en-US" dirty="0">
                <a:hlinkClick r:id="rId2"/>
              </a:rPr>
              <a:t>http://tair.org.tw/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/>
              <a:t>臺</a:t>
            </a:r>
            <a:r>
              <a:rPr lang="zh-TW" altLang="en-US" sz="2800" dirty="0"/>
              <a:t>灣學術機構典藏 </a:t>
            </a:r>
            <a:r>
              <a:rPr lang="en-US" altLang="zh-TW" sz="2800" dirty="0" smtClean="0"/>
              <a:t>(TAIR)</a:t>
            </a:r>
          </a:p>
          <a:p>
            <a:r>
              <a:rPr lang="en-US" altLang="zh-TW" sz="2800" dirty="0" smtClean="0"/>
              <a:t>Taiwan Institutional Repository (TAIR)</a:t>
            </a:r>
          </a:p>
          <a:p>
            <a:pPr lvl="1"/>
            <a:r>
              <a:rPr lang="en-US" altLang="zh-TW" sz="2400" dirty="0" smtClean="0"/>
              <a:t>Commissioned by Ministry of Education</a:t>
            </a:r>
          </a:p>
          <a:p>
            <a:pPr lvl="1"/>
            <a:r>
              <a:rPr lang="en-US" altLang="zh-TW" sz="2400" dirty="0" err="1" smtClean="0"/>
              <a:t>Excecuted</a:t>
            </a:r>
            <a:r>
              <a:rPr lang="en-US" altLang="zh-TW" sz="2400" dirty="0" smtClean="0"/>
              <a:t> by National Taiwan University Library</a:t>
            </a:r>
          </a:p>
          <a:p>
            <a:pPr lvl="1"/>
            <a:r>
              <a:rPr lang="en-US" sz="2400" dirty="0" smtClean="0"/>
              <a:t>131 IRs, 1.43M </a:t>
            </a:r>
            <a:r>
              <a:rPr lang="en-US" sz="2400" dirty="0" err="1" smtClean="0"/>
              <a:t>fulltext</a:t>
            </a:r>
            <a:r>
              <a:rPr lang="en-US" sz="2400" dirty="0" smtClean="0"/>
              <a:t> objects, 100M visits in 2013</a:t>
            </a:r>
          </a:p>
          <a:p>
            <a:pPr lvl="1"/>
            <a:r>
              <a:rPr lang="en-US" sz="2400" dirty="0" smtClean="0"/>
              <a:t>Single search on all</a:t>
            </a:r>
          </a:p>
          <a:p>
            <a:pPr lvl="1"/>
            <a:r>
              <a:rPr lang="en-US" sz="2400" dirty="0" smtClean="0"/>
              <a:t>Many conferences, seminars &amp; workshops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897" y="6247200"/>
            <a:ext cx="741103" cy="6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5" t="11688"/>
          <a:stretch/>
        </p:blipFill>
        <p:spPr>
          <a:xfrm>
            <a:off x="0" y="0"/>
            <a:ext cx="12227082" cy="86136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8559" t="22920" r="1107" b="31035"/>
          <a:stretch/>
        </p:blipFill>
        <p:spPr>
          <a:xfrm>
            <a:off x="7125077" y="2366902"/>
            <a:ext cx="2494606" cy="44910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897" y="6247200"/>
            <a:ext cx="741103" cy="6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Taiwan 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OA Publishing</a:t>
            </a:r>
          </a:p>
          <a:p>
            <a:pPr lvl="1"/>
            <a:r>
              <a:rPr lang="en-US" sz="2400" dirty="0" smtClean="0"/>
              <a:t>?</a:t>
            </a:r>
          </a:p>
          <a:p>
            <a:endParaRPr lang="en-US" sz="2800" dirty="0"/>
          </a:p>
          <a:p>
            <a:r>
              <a:rPr lang="en-US" sz="2800" dirty="0" smtClean="0"/>
              <a:t>OA Mandates</a:t>
            </a:r>
          </a:p>
          <a:p>
            <a:pPr lvl="1"/>
            <a:r>
              <a:rPr lang="en-US" sz="2400" dirty="0" smtClean="0"/>
              <a:t>“No, but a few schools encourage deposit”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897" y="6247200"/>
            <a:ext cx="741103" cy="6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 PRC, Events &amp;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2003. Chinese Academy of Sciences (CAS) signs Berlin Declaration</a:t>
            </a:r>
          </a:p>
          <a:p>
            <a:r>
              <a:rPr lang="en-US" sz="2400" dirty="0" smtClean="0"/>
              <a:t>NSFC Natural Science Foundation of China (NSFC) signs Berlin Declaration</a:t>
            </a:r>
          </a:p>
          <a:p>
            <a:r>
              <a:rPr lang="en-US" sz="2400" dirty="0" smtClean="0"/>
              <a:t>Cn.arXiv.org, Chinese mirror site, Institute of Theoretical Physics, CAS</a:t>
            </a:r>
          </a:p>
          <a:p>
            <a:r>
              <a:rPr lang="en-US" sz="2400" dirty="0" smtClean="0"/>
              <a:t>China Open Resources for Education (CORE)</a:t>
            </a:r>
          </a:p>
          <a:p>
            <a:r>
              <a:rPr lang="en-US" sz="2400" dirty="0" smtClean="0"/>
              <a:t>2010.  Berlin8 hosted by CAS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 PRC</a:t>
            </a:r>
            <a:br>
              <a:rPr lang="en-US" dirty="0" smtClean="0"/>
            </a:br>
            <a:r>
              <a:rPr lang="en-US" dirty="0"/>
              <a:t>	CHAIR - </a:t>
            </a:r>
            <a:r>
              <a:rPr lang="en-US" dirty="0">
                <a:hlinkClick r:id="rId2"/>
              </a:rPr>
              <a:t>http://ir.calis.edu.cn/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中国高校机构知识</a:t>
            </a:r>
            <a:r>
              <a:rPr lang="zh-CN" altLang="en-US" sz="2400" dirty="0" smtClean="0"/>
              <a:t>库</a:t>
            </a:r>
            <a:endParaRPr lang="en-US" altLang="zh-CN" sz="2400" dirty="0" smtClean="0"/>
          </a:p>
          <a:p>
            <a:r>
              <a:rPr lang="en-US" sz="2400" dirty="0" smtClean="0"/>
              <a:t>25 Major Chinese academic libraries</a:t>
            </a:r>
          </a:p>
          <a:p>
            <a:r>
              <a:rPr lang="en-US" sz="2400" dirty="0" smtClean="0"/>
              <a:t>Commissioned by China Academic Library &amp; Information System (CALIS)</a:t>
            </a:r>
          </a:p>
          <a:p>
            <a:r>
              <a:rPr lang="en-US" sz="2400" dirty="0" smtClean="0"/>
              <a:t>Project Contractor, PKU Library</a:t>
            </a:r>
          </a:p>
          <a:p>
            <a:r>
              <a:rPr lang="en-US" sz="2400" dirty="0" err="1" smtClean="0"/>
              <a:t>DSpace</a:t>
            </a:r>
            <a:r>
              <a:rPr lang="en-US" sz="2400" dirty="0" smtClean="0"/>
              <a:t> 1.8</a:t>
            </a:r>
          </a:p>
          <a:p>
            <a:r>
              <a:rPr lang="en-US" sz="2400" dirty="0" smtClean="0"/>
              <a:t>One search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1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920928" cy="1468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National Science Library (NSL),</a:t>
            </a:r>
            <a:br>
              <a:rPr lang="en-US" sz="3200" dirty="0" smtClean="0"/>
            </a:br>
            <a:r>
              <a:rPr lang="en-US" sz="3200" dirty="0" smtClean="0"/>
              <a:t>Chinese Academy of Sciences (CAS)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 smtClean="0"/>
              <a:t>中国科学院国家科学图书馆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657600" y="5115208"/>
            <a:ext cx="4599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2013</a:t>
            </a:r>
            <a:r>
              <a:rPr lang="zh-CN" altLang="en-US" dirty="0" smtClean="0"/>
              <a:t>。</a:t>
            </a:r>
            <a:r>
              <a:rPr lang="zh-CN" altLang="en-US" dirty="0" smtClean="0">
                <a:hlinkClick r:id="rId2"/>
              </a:rPr>
              <a:t>机</a:t>
            </a:r>
            <a:r>
              <a:rPr lang="zh-CN" altLang="en-US" dirty="0">
                <a:hlinkClick r:id="rId2"/>
              </a:rPr>
              <a:t>构知识库与科技成果传播利</a:t>
            </a:r>
            <a:r>
              <a:rPr lang="zh-CN" altLang="en-US" dirty="0" smtClean="0">
                <a:hlinkClick r:id="rId2"/>
              </a:rPr>
              <a:t>用</a:t>
            </a:r>
            <a:endParaRPr lang="en-US" altLang="zh-CN" dirty="0" smtClean="0"/>
          </a:p>
          <a:p>
            <a:r>
              <a:rPr lang="zh-CN" altLang="en-US" dirty="0"/>
              <a:t>张冬荣</a:t>
            </a:r>
            <a:r>
              <a:rPr lang="en-US" altLang="zh-CN" dirty="0"/>
              <a:t>;  </a:t>
            </a:r>
            <a:r>
              <a:rPr lang="zh-CN" altLang="en-US" dirty="0"/>
              <a:t>张晓林</a:t>
            </a:r>
            <a:r>
              <a:rPr lang="en-US" altLang="zh-CN" dirty="0"/>
              <a:t>;  </a:t>
            </a:r>
            <a:r>
              <a:rPr lang="zh-CN" altLang="en-US" dirty="0"/>
              <a:t>祝忠明</a:t>
            </a:r>
            <a:endParaRPr lang="en-US" altLang="zh-CN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5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404" t="19543"/>
          <a:stretch/>
        </p:blipFill>
        <p:spPr>
          <a:xfrm>
            <a:off x="0" y="140676"/>
            <a:ext cx="11289323" cy="7540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32899" y="2916562"/>
            <a:ext cx="261149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CAS IR Grid:	91 IRs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9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Academy of Sciences (CAS)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Open Access Week</a:t>
            </a:r>
          </a:p>
          <a:p>
            <a:r>
              <a:rPr lang="en-US" sz="2400" dirty="0" smtClean="0"/>
              <a:t>2012 ~ . China IR Implementation Group</a:t>
            </a:r>
          </a:p>
          <a:p>
            <a:pPr lvl="1"/>
            <a:r>
              <a:rPr lang="zh-CN" altLang="en-US" sz="2000" dirty="0"/>
              <a:t>中国机构知识库推进专家组 </a:t>
            </a:r>
            <a:endParaRPr lang="en-US" sz="2000" dirty="0" smtClean="0"/>
          </a:p>
          <a:p>
            <a:pPr lvl="1"/>
            <a:r>
              <a:rPr lang="en-US" sz="2000" dirty="0" smtClean="0"/>
              <a:t>14 founding members</a:t>
            </a:r>
          </a:p>
          <a:p>
            <a:pPr lvl="1"/>
            <a:r>
              <a:rPr lang="en-US" sz="2000" dirty="0" smtClean="0"/>
              <a:t>China IR Portal</a:t>
            </a:r>
          </a:p>
          <a:p>
            <a:r>
              <a:rPr lang="en-US" sz="2400" dirty="0" smtClean="0"/>
              <a:t>COAR, Confederation of Open Access Repositories</a:t>
            </a:r>
          </a:p>
          <a:p>
            <a:r>
              <a:rPr lang="en-US" sz="2400" dirty="0" smtClean="0"/>
              <a:t>2013. 1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</a:t>
            </a:r>
            <a:r>
              <a:rPr lang="en-US" sz="2400" dirty="0"/>
              <a:t>China IR </a:t>
            </a:r>
            <a:r>
              <a:rPr lang="en-US" sz="2400" dirty="0" smtClean="0"/>
              <a:t>conference, Yunnan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0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 PRC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OA Publishing</a:t>
            </a:r>
          </a:p>
          <a:p>
            <a:pPr lvl="1"/>
            <a:r>
              <a:rPr lang="en-US" dirty="0" smtClean="0"/>
              <a:t>CAS</a:t>
            </a:r>
          </a:p>
          <a:p>
            <a:pPr lvl="2"/>
            <a:r>
              <a:rPr lang="en-US" dirty="0" err="1" smtClean="0"/>
              <a:t>BioMed</a:t>
            </a:r>
            <a:r>
              <a:rPr lang="en-US" dirty="0" smtClean="0"/>
              <a:t> Central &amp; </a:t>
            </a:r>
            <a:r>
              <a:rPr lang="en-US" dirty="0" err="1" smtClean="0"/>
              <a:t>PLoS</a:t>
            </a:r>
            <a:r>
              <a:rPr lang="en-US" dirty="0" smtClean="0"/>
              <a:t> Institutional Membership</a:t>
            </a:r>
          </a:p>
          <a:p>
            <a:pPr lvl="1"/>
            <a:r>
              <a:rPr lang="en-US" dirty="0" smtClean="0"/>
              <a:t>CAS &amp; Other Universities</a:t>
            </a:r>
          </a:p>
          <a:p>
            <a:pPr lvl="2"/>
            <a:r>
              <a:rPr lang="en-US" dirty="0" smtClean="0"/>
              <a:t>researchers can use grants to pay APC</a:t>
            </a:r>
          </a:p>
          <a:p>
            <a:endParaRPr lang="en-US" dirty="0"/>
          </a:p>
          <a:p>
            <a:r>
              <a:rPr lang="en-US" dirty="0" smtClean="0"/>
              <a:t>OA Mandates</a:t>
            </a:r>
          </a:p>
          <a:p>
            <a:pPr lvl="1"/>
            <a:r>
              <a:rPr lang="en-US" dirty="0" smtClean="0"/>
              <a:t>CAS NSL</a:t>
            </a:r>
          </a:p>
          <a:p>
            <a:pPr lvl="1"/>
            <a:r>
              <a:rPr lang="en-US" dirty="0" smtClean="0"/>
              <a:t>2009. Executive Order.  NSL staff &amp; postgraduate students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191" y="6229311"/>
            <a:ext cx="762809" cy="6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Directory of OA Journals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88040" y="3340729"/>
            <a:ext cx="16839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UK:	616</a:t>
            </a:r>
          </a:p>
          <a:p>
            <a:r>
              <a:rPr lang="en-US" dirty="0" smtClean="0"/>
              <a:t>USA:	1,214</a:t>
            </a:r>
          </a:p>
          <a:p>
            <a:endParaRPr lang="en-US" dirty="0"/>
          </a:p>
          <a:p>
            <a:r>
              <a:rPr lang="en-US" dirty="0" smtClean="0"/>
              <a:t>DOAJ:	9,804</a:t>
            </a:r>
          </a:p>
          <a:p>
            <a:r>
              <a:rPr lang="en-US" dirty="0" smtClean="0"/>
              <a:t>(Jan 2014)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695275"/>
              </p:ext>
            </p:extLst>
          </p:nvPr>
        </p:nvGraphicFramePr>
        <p:xfrm>
          <a:off x="1774480" y="1577566"/>
          <a:ext cx="5278170" cy="4859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004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4100" y="2200277"/>
            <a:ext cx="527685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This PPT &amp; PDF are licensed under the Creative Commons Attribution “CC-BY</a:t>
            </a:r>
            <a:r>
              <a:rPr lang="en-US" sz="1350" dirty="0" smtClean="0"/>
              <a:t>” license</a:t>
            </a:r>
            <a:r>
              <a:rPr lang="en-US" sz="1350" dirty="0"/>
              <a:t>.  This license permits use of this work, so long as attribution is given.  For more information about the license, visit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hlinkClick r:id="rId2"/>
              </a:rPr>
              <a:t>http://creativecommons.org/licenses/by/3.0/</a:t>
            </a:r>
            <a:endParaRPr lang="en-US" sz="1350" dirty="0"/>
          </a:p>
          <a:p>
            <a:endParaRPr lang="en-US" sz="1350" dirty="0"/>
          </a:p>
          <a:p>
            <a:r>
              <a:rPr lang="en-US" sz="1350" dirty="0"/>
              <a:t>Archived at,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hlinkClick r:id="rId3"/>
              </a:rPr>
              <a:t>http://</a:t>
            </a:r>
            <a:r>
              <a:rPr lang="en-US" sz="1350" dirty="0" smtClean="0">
                <a:hlinkClick r:id="rId3"/>
              </a:rPr>
              <a:t>hub.hku.hk/handle/10722/194052</a:t>
            </a:r>
            <a:endParaRPr lang="en-US" sz="135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r>
              <a:rPr lang="en-US" sz="1350" dirty="0"/>
              <a:t>David T Palmer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hlinkClick r:id="rId4"/>
              </a:rPr>
              <a:t>http://hub.hku.hk/cris/rp/rp00001</a:t>
            </a: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u="sng" dirty="0">
                <a:hlinkClick r:id="rId5"/>
              </a:rPr>
              <a:t>http://orcid.org/0000-0001-5616-4635</a:t>
            </a:r>
            <a:endParaRPr lang="en-US" sz="1350" dirty="0"/>
          </a:p>
          <a:p>
            <a:endParaRPr lang="en-US" sz="135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12242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17961</TotalTime>
  <Words>2263</Words>
  <Application>Microsoft Office PowerPoint</Application>
  <PresentationFormat>On-screen Show (4:3)</PresentationFormat>
  <Paragraphs>569</Paragraphs>
  <Slides>82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6" baseType="lpstr">
      <vt:lpstr>メイリオ</vt:lpstr>
      <vt:lpstr>SimSun</vt:lpstr>
      <vt:lpstr>幼圆</vt:lpstr>
      <vt:lpstr>微軟正黑體</vt:lpstr>
      <vt:lpstr>新細明體</vt:lpstr>
      <vt:lpstr>Arial</vt:lpstr>
      <vt:lpstr>Arial Black</vt:lpstr>
      <vt:lpstr>Arial Narrow</vt:lpstr>
      <vt:lpstr>Calibri</vt:lpstr>
      <vt:lpstr>Century Gothic</vt:lpstr>
      <vt:lpstr>Times New Roman</vt:lpstr>
      <vt:lpstr>Wingdings</vt:lpstr>
      <vt:lpstr>Wingdings 3</vt:lpstr>
      <vt:lpstr>Wisp</vt:lpstr>
      <vt:lpstr>OA &amp; IR,  The University of Hong Kong, &amp; Greater China</vt:lpstr>
      <vt:lpstr>PowerPoint Presentation</vt:lpstr>
      <vt:lpstr>The HKU Scholars Hub</vt:lpstr>
      <vt:lpstr>The HKU Scholars Hub</vt:lpstr>
      <vt:lpstr>Knowledge Transfer</vt:lpstr>
      <vt:lpstr>Knowledge Transfer</vt:lpstr>
      <vt:lpstr>“Knowledge Exchange”         -- A co-operative effort</vt:lpstr>
      <vt:lpstr>Canadian Institutes of Health Research (CHIR)</vt:lpstr>
      <vt:lpstr>Hong Kong:      University Grants Council (UGC)     Research Grants Council (RGC)</vt:lpstr>
      <vt:lpstr>HKU: Knowledge Exchange</vt:lpstr>
      <vt:lpstr>HKU: Knowledge Exchange</vt:lpstr>
      <vt:lpstr>PowerPoint Presentation</vt:lpstr>
      <vt:lpstr>PowerPoint Presentation</vt:lpstr>
      <vt:lpstr>The Hub   IR  Current Research Information System (CRIS)             研究情報管理システム </vt:lpstr>
      <vt:lpstr>The Hub   IR  Current Research Information System (CRIS)             研究情報管理システム </vt:lpstr>
      <vt:lpstr>PowerPoint Presentation</vt:lpstr>
      <vt:lpstr>The Backend</vt:lpstr>
      <vt:lpstr>The Backend</vt:lpstr>
      <vt:lpstr>PowerPoint Presentation</vt:lpstr>
      <vt:lpstr>Research is more than publications</vt:lpstr>
      <vt:lpstr>Publications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外部数据来源 </vt:lpstr>
      <vt:lpstr>PowerPoint Presentation</vt:lpstr>
      <vt:lpstr>PowerPoint Presentation</vt:lpstr>
      <vt:lpstr>Theses &amp; Dissertations</vt:lpstr>
      <vt:lpstr>PowerPoint Presentation</vt:lpstr>
      <vt:lpstr>Grants (Projects)</vt:lpstr>
      <vt:lpstr>PowerPoint Presentation</vt:lpstr>
      <vt:lpstr>PowerPoint Presentation</vt:lpstr>
      <vt:lpstr>Patents</vt:lpstr>
      <vt:lpstr> 专利数据来源 </vt:lpstr>
      <vt:lpstr>PowerPoint Presentation</vt:lpstr>
      <vt:lpstr>PowerPoint Presentation</vt:lpstr>
      <vt:lpstr>Visualizations</vt:lpstr>
      <vt:lpstr>PowerPoint Presentation</vt:lpstr>
      <vt:lpstr>PowerPoint Presentation</vt:lpstr>
      <vt:lpstr>PowerPoint Presentation</vt:lpstr>
      <vt:lpstr>PowerPoint Presentation</vt:lpstr>
      <vt:lpstr>The HKU Scholars Hub (The Hub)  -- A Current Research Information System (CRIS)</vt:lpstr>
      <vt:lpstr>Other KEO Funded Library Projects</vt:lpstr>
      <vt:lpstr>HKU OA Publishing</vt:lpstr>
      <vt:lpstr>ORCID: Institutional Creation</vt:lpstr>
      <vt:lpstr>The Problem: One Person: many names</vt:lpstr>
      <vt:lpstr>One name: many people</vt:lpstr>
      <vt:lpstr>Ambiguous identity</vt:lpstr>
      <vt:lpstr>The problem incarnate</vt:lpstr>
      <vt:lpstr>PowerPoint Presentation</vt:lpstr>
      <vt:lpstr>PowerPoint Presentation</vt:lpstr>
      <vt:lpstr>HKU OA: Events &amp; Policies</vt:lpstr>
      <vt:lpstr>PowerPoint Presentation</vt:lpstr>
      <vt:lpstr>Greater China Survey</vt:lpstr>
      <vt:lpstr>Hong Kong SAR  HKIR - http://hkir.ust.hk/hkir/ </vt:lpstr>
      <vt:lpstr>PowerPoint Presentation</vt:lpstr>
      <vt:lpstr>PowerPoint Presentation</vt:lpstr>
      <vt:lpstr>Hong Kong SAR &amp; Macao SAR</vt:lpstr>
      <vt:lpstr>Hong Kong SAR &amp; Macao SAR</vt:lpstr>
      <vt:lpstr>Taiwan ROC  TAIR - http://tair.org.tw/</vt:lpstr>
      <vt:lpstr>PowerPoint Presentation</vt:lpstr>
      <vt:lpstr>Taiwan ROC</vt:lpstr>
      <vt:lpstr>China PRC, Events &amp; Policies</vt:lpstr>
      <vt:lpstr>China PRC  CHAIR - http://ir.calis.edu.cn/</vt:lpstr>
      <vt:lpstr>National Science Library (NSL), Chinese Academy of Sciences (CAS)</vt:lpstr>
      <vt:lpstr>PowerPoint Presentation</vt:lpstr>
      <vt:lpstr>Chinese Academy of Sciences (CAS)</vt:lpstr>
      <vt:lpstr>China PRC</vt:lpstr>
      <vt:lpstr>Directory of OA Journals</vt:lpstr>
      <vt:lpstr>PowerPoint Presentation</vt:lpstr>
    </vt:vector>
  </TitlesOfParts>
  <Company>The University of Hong Kong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Access ?</dc:title>
  <dc:creator>David PALMER</dc:creator>
  <cp:lastModifiedBy>David PALMER</cp:lastModifiedBy>
  <cp:revision>188</cp:revision>
  <cp:lastPrinted>2013-12-13T01:17:17Z</cp:lastPrinted>
  <dcterms:created xsi:type="dcterms:W3CDTF">2013-12-11T06:55:19Z</dcterms:created>
  <dcterms:modified xsi:type="dcterms:W3CDTF">2014-02-01T06:13:48Z</dcterms:modified>
</cp:coreProperties>
</file>